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sldIdLst>
    <p:sldId id="388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317" r:id="rId11"/>
    <p:sldId id="385" r:id="rId12"/>
    <p:sldId id="386" r:id="rId13"/>
    <p:sldId id="271" r:id="rId14"/>
    <p:sldId id="273" r:id="rId15"/>
    <p:sldId id="275" r:id="rId16"/>
    <p:sldId id="279" r:id="rId17"/>
    <p:sldId id="281" r:id="rId18"/>
    <p:sldId id="283" r:id="rId19"/>
    <p:sldId id="285" r:id="rId20"/>
    <p:sldId id="355" r:id="rId21"/>
    <p:sldId id="502" r:id="rId22"/>
    <p:sldId id="503" r:id="rId23"/>
    <p:sldId id="504" r:id="rId24"/>
    <p:sldId id="505" r:id="rId25"/>
    <p:sldId id="506" r:id="rId26"/>
    <p:sldId id="321" r:id="rId27"/>
    <p:sldId id="322" r:id="rId28"/>
    <p:sldId id="335" r:id="rId29"/>
    <p:sldId id="346" r:id="rId30"/>
    <p:sldId id="382" r:id="rId31"/>
    <p:sldId id="347" r:id="rId32"/>
    <p:sldId id="340" r:id="rId33"/>
    <p:sldId id="336" r:id="rId34"/>
    <p:sldId id="381" r:id="rId35"/>
    <p:sldId id="338" r:id="rId36"/>
    <p:sldId id="342" r:id="rId37"/>
    <p:sldId id="345" r:id="rId38"/>
    <p:sldId id="333" r:id="rId39"/>
    <p:sldId id="349" r:id="rId40"/>
    <p:sldId id="359" r:id="rId41"/>
    <p:sldId id="361" r:id="rId42"/>
    <p:sldId id="369" r:id="rId43"/>
    <p:sldId id="362" r:id="rId44"/>
    <p:sldId id="363" r:id="rId45"/>
    <p:sldId id="366" r:id="rId46"/>
    <p:sldId id="375" r:id="rId47"/>
    <p:sldId id="371" r:id="rId48"/>
    <p:sldId id="384" r:id="rId49"/>
    <p:sldId id="379" r:id="rId50"/>
    <p:sldId id="378" r:id="rId51"/>
    <p:sldId id="380" r:id="rId52"/>
    <p:sldId id="330" r:id="rId53"/>
    <p:sldId id="387" r:id="rId54"/>
    <p:sldId id="383" r:id="rId55"/>
    <p:sldId id="323" r:id="rId56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3E3F"/>
    <a:srgbClr val="E9CDCC"/>
    <a:srgbClr val="FC5854"/>
    <a:srgbClr val="FB6979"/>
    <a:srgbClr val="FFC000"/>
    <a:srgbClr val="DCDCDC"/>
    <a:srgbClr val="CAC1DD"/>
    <a:srgbClr val="A392C4"/>
    <a:srgbClr val="EDEDED"/>
    <a:srgbClr val="1D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36" autoAdjust="0"/>
    <p:restoredTop sz="86395" autoAdjust="0"/>
  </p:normalViewPr>
  <p:slideViewPr>
    <p:cSldViewPr snapToGrid="0">
      <p:cViewPr varScale="1">
        <p:scale>
          <a:sx n="99" d="100"/>
          <a:sy n="99" d="100"/>
        </p:scale>
        <p:origin x="16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21523-3E53-4F59-90C1-477B8BB27A94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10B18-AE75-43B1-931D-3BE0675558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8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88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32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34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28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58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9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94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73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39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7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12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37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58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96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00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南強工商、能仁家商、開明工商、莊敬工家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12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南強工商、能仁家商、開明工商、莊敬工家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8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南強工商、能仁家商、開明工商、莊敬工家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10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87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59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90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48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4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78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29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穀保家商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東海高中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淡水區：淡水商工 餐飲管理科</a:t>
            </a:r>
            <a:r>
              <a:rPr lang="en-US" altLang="zh-TW" dirty="0"/>
              <a:t>(</a:t>
            </a:r>
            <a:r>
              <a:rPr lang="zh-TW" altLang="en-US" dirty="0"/>
              <a:t>日間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淡水商工 餐飲管理科</a:t>
            </a:r>
            <a:r>
              <a:rPr lang="en-US" altLang="zh-TW" dirty="0"/>
              <a:t>(</a:t>
            </a:r>
            <a:r>
              <a:rPr lang="zh-TW" altLang="en-US" dirty="0"/>
              <a:t>進修部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樹林區：樹人家商 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能仁家商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能仁家商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能仁家商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開明商工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開明商工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開明商工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莊敬工家餐飲管理科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莊敬工家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莊敬工家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外加輪調式僑生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莊敬工家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智光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24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穀保家商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東海高中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淡水區：淡水商工 餐飲管理科</a:t>
            </a:r>
            <a:r>
              <a:rPr lang="en-US" altLang="zh-TW" dirty="0"/>
              <a:t>(</a:t>
            </a:r>
            <a:r>
              <a:rPr lang="zh-TW" altLang="en-US" dirty="0"/>
              <a:t>日間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淡水商工 餐飲管理科</a:t>
            </a:r>
            <a:r>
              <a:rPr lang="en-US" altLang="zh-TW" dirty="0"/>
              <a:t>(</a:t>
            </a:r>
            <a:r>
              <a:rPr lang="zh-TW" altLang="en-US" dirty="0"/>
              <a:t>進修部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樹林區：樹人家商 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能仁家商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能仁家商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能仁家商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開明商工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開明商工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開明商工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莊敬工家餐飲管理科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莊敬工家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莊敬工家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外加輪調式僑生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莊敬工家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智光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日間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 餐飲管理科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01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三重區：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三重商工、穀保家商、清傳高商、東海高中、格致高中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汐止區：樟樹國際實中、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  <a:endParaRPr lang="en-US" altLang="zh-TW" dirty="0"/>
          </a:p>
          <a:p>
            <a:r>
              <a:rPr lang="zh-TW" altLang="en-US" dirty="0"/>
              <a:t>泰山區：泰山高中</a:t>
            </a:r>
            <a:endParaRPr lang="en-US" altLang="zh-TW" dirty="0"/>
          </a:p>
          <a:p>
            <a:r>
              <a:rPr lang="zh-TW" altLang="en-US" dirty="0"/>
              <a:t>鶯歌區：鶯歌工商</a:t>
            </a:r>
            <a:endParaRPr lang="en-US" altLang="zh-TW" dirty="0"/>
          </a:p>
          <a:p>
            <a:r>
              <a:rPr lang="zh-TW" altLang="en-US" dirty="0"/>
              <a:t>淡水區：淡水商工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土城區：新北高工、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中華高中</a:t>
            </a:r>
            <a:endParaRPr lang="en-US" altLang="zh-TW" dirty="0"/>
          </a:p>
          <a:p>
            <a:r>
              <a:rPr lang="zh-TW" altLang="en-US" dirty="0"/>
              <a:t>瑞芳區：瑞芳高工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中和區：南山高中、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板橋區：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豫章工商、光華商職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林口區：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樹林區：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新店區：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南強工商、能仁家商、開明商工、莊敬工家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永和區：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智光商工、復興商工</a:t>
            </a:r>
            <a:endParaRPr lang="en-US" altLang="zh-TW" sz="1200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萬里區：</a:t>
            </a:r>
            <a:r>
              <a:rPr lang="zh-TW" altLang="en-US" sz="1200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  <a:endParaRPr lang="zh-TW" altLang="en-US" sz="1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2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08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1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10B18-AE75-43B1-931D-3BE0675558F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50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8264F-B12E-45F9-B9EB-4A7441D556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573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8264F-B12E-45F9-B9EB-4A7441D556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573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8264F-B12E-45F9-B9EB-4A7441D556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2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8264F-B12E-45F9-B9EB-4A7441D556F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2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8264F-B12E-45F9-B9EB-4A7441D556F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46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4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3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2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4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7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6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1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7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3751E-0737-44CE-8984-2F0210746B6C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F2C55-C40E-4F61-A3A8-8E3B5468D6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1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microsoft.com/office/2007/relationships/hdphoto" Target="../media/hdphoto11.wdp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62626" y="1"/>
            <a:ext cx="1021976" cy="33425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958497" y="2731094"/>
            <a:ext cx="497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選所愛好好讀有前途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958496" y="3438980"/>
            <a:ext cx="475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新北市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學年度國中技職教育</a:t>
            </a:r>
          </a:p>
          <a:p>
            <a:pPr algn="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宣導研習</a:t>
            </a:r>
          </a:p>
        </p:txBody>
      </p:sp>
      <p:sp>
        <p:nvSpPr>
          <p:cNvPr id="15" name="矩形 14"/>
          <p:cNvSpPr/>
          <p:nvPr/>
        </p:nvSpPr>
        <p:spPr>
          <a:xfrm>
            <a:off x="9045812" y="637255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新北市政府教育局  編製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49" b="90413" l="2124" r="95934">
                        <a14:foregroundMark x1="35498" y1="39745" x2="75061" y2="74757"/>
                        <a14:foregroundMark x1="26032" y1="56007" x2="74272" y2="83010"/>
                        <a14:foregroundMark x1="37682" y1="67961" x2="46845" y2="73665"/>
                        <a14:foregroundMark x1="42172" y1="77852" x2="39502" y2="84102"/>
                        <a14:foregroundMark x1="75667" y1="58313" x2="81371" y2="68871"/>
                        <a14:foregroundMark x1="76578" y1="80643" x2="79248" y2="81432"/>
                        <a14:foregroundMark x1="31311" y1="8859" x2="35316" y2="11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89"/>
          <a:stretch/>
        </p:blipFill>
        <p:spPr>
          <a:xfrm>
            <a:off x="-170124" y="0"/>
            <a:ext cx="7261362" cy="662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8892066" y="4262862"/>
            <a:ext cx="2896121" cy="1069187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圓角矩形 6"/>
          <p:cNvSpPr/>
          <p:nvPr/>
        </p:nvSpPr>
        <p:spPr>
          <a:xfrm>
            <a:off x="1304865" y="4262862"/>
            <a:ext cx="3164114" cy="10691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11952" y="4401495"/>
            <a:ext cx="23244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學術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性向強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對學術研究興趣濃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786409" y="4193878"/>
            <a:ext cx="3788208" cy="1138172"/>
            <a:chOff x="4959324" y="3795778"/>
            <a:chExt cx="3788208" cy="1138172"/>
          </a:xfrm>
        </p:grpSpPr>
        <p:sp>
          <p:nvSpPr>
            <p:cNvPr id="8" name="圓角矩形 7"/>
            <p:cNvSpPr/>
            <p:nvPr/>
          </p:nvSpPr>
          <p:spPr>
            <a:xfrm>
              <a:off x="4959324" y="3795778"/>
              <a:ext cx="3788208" cy="113817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131361" y="3926283"/>
              <a:ext cx="3444135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7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升大學：以一般大學為主，科技校院、二專為輔；升學研究所：攻讀一般大學研究所為主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8944904" y="4483154"/>
            <a:ext cx="2790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偏具知識型工作知能，基礎學科強實務職能較弱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188357" y="4120932"/>
            <a:ext cx="1370392" cy="1278442"/>
            <a:chOff x="224317" y="1674814"/>
            <a:chExt cx="1370392" cy="1278442"/>
          </a:xfrm>
        </p:grpSpPr>
        <p:sp>
          <p:nvSpPr>
            <p:cNvPr id="34" name="向右箭號 33"/>
            <p:cNvSpPr/>
            <p:nvPr/>
          </p:nvSpPr>
          <p:spPr>
            <a:xfrm>
              <a:off x="224317" y="1674814"/>
              <a:ext cx="1370392" cy="127844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276207" y="2021647"/>
              <a:ext cx="998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高中</a:t>
              </a:r>
              <a:endParaRPr 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9811849" y="1842833"/>
            <a:ext cx="1080000" cy="1071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矩形 31"/>
          <p:cNvSpPr/>
          <p:nvPr/>
        </p:nvSpPr>
        <p:spPr>
          <a:xfrm>
            <a:off x="6178643" y="1814076"/>
            <a:ext cx="1080000" cy="1071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矩形 29"/>
          <p:cNvSpPr/>
          <p:nvPr/>
        </p:nvSpPr>
        <p:spPr>
          <a:xfrm>
            <a:off x="2578193" y="1843561"/>
            <a:ext cx="615432" cy="1071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圓角矩形 27"/>
          <p:cNvSpPr/>
          <p:nvPr/>
        </p:nvSpPr>
        <p:spPr>
          <a:xfrm>
            <a:off x="8910796" y="2113620"/>
            <a:ext cx="2891983" cy="1617659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群組 3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技職與高中進路分析</a:t>
              </a:r>
            </a:p>
          </p:txBody>
        </p:sp>
      </p:grpSp>
      <p:sp>
        <p:nvSpPr>
          <p:cNvPr id="9" name="圓角矩形 8"/>
          <p:cNvSpPr/>
          <p:nvPr/>
        </p:nvSpPr>
        <p:spPr>
          <a:xfrm>
            <a:off x="1347352" y="2233892"/>
            <a:ext cx="3164114" cy="13049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355635" y="1580227"/>
            <a:ext cx="104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性向</a:t>
            </a:r>
            <a:endParaRPr 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759875" y="2513532"/>
            <a:ext cx="23244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性向強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喜歡動手做實作活動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072465" y="1562614"/>
            <a:ext cx="1239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升學進路</a:t>
            </a:r>
            <a:endParaRPr 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4798132" y="2081491"/>
            <a:ext cx="3788208" cy="1617659"/>
            <a:chOff x="4959324" y="1854216"/>
            <a:chExt cx="3788208" cy="1617659"/>
          </a:xfrm>
        </p:grpSpPr>
        <p:sp>
          <p:nvSpPr>
            <p:cNvPr id="18" name="圓角矩形 17"/>
            <p:cNvSpPr/>
            <p:nvPr/>
          </p:nvSpPr>
          <p:spPr>
            <a:xfrm>
              <a:off x="4959324" y="1854216"/>
              <a:ext cx="3788208" cy="1617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158735" y="2119283"/>
              <a:ext cx="338938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7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升大學：以科技大學、技術學院、二專為主，一般大學為輔；升學研究所：以進入科技校院研究所為主，轉考一般大學研究所為輔</a:t>
              </a:r>
              <a:endParaRPr 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9696726" y="1580227"/>
            <a:ext cx="1239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未來發展</a:t>
            </a:r>
            <a:endParaRPr 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650128" y="1662288"/>
            <a:ext cx="0" cy="396000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8745064" y="1662288"/>
            <a:ext cx="0" cy="396000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913664" y="2460785"/>
            <a:ext cx="2886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較強的實務及技術能力，所學和職場所需的能力接軌，升學、就業管道兼具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00080" y="2274422"/>
            <a:ext cx="1370392" cy="1278442"/>
            <a:chOff x="224317" y="1674814"/>
            <a:chExt cx="1370392" cy="1278442"/>
          </a:xfrm>
        </p:grpSpPr>
        <p:sp>
          <p:nvSpPr>
            <p:cNvPr id="12" name="向右箭號 11"/>
            <p:cNvSpPr/>
            <p:nvPr/>
          </p:nvSpPr>
          <p:spPr>
            <a:xfrm>
              <a:off x="224317" y="1674814"/>
              <a:ext cx="1370392" cy="127844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1280" y="2021647"/>
              <a:ext cx="998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</a:t>
              </a:r>
              <a:endParaRPr 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189822" y="2276473"/>
            <a:ext cx="1370392" cy="1278442"/>
            <a:chOff x="224317" y="1674814"/>
            <a:chExt cx="1370392" cy="1278442"/>
          </a:xfrm>
        </p:grpSpPr>
        <p:sp>
          <p:nvSpPr>
            <p:cNvPr id="54" name="向右箭號 53"/>
            <p:cNvSpPr/>
            <p:nvPr/>
          </p:nvSpPr>
          <p:spPr>
            <a:xfrm>
              <a:off x="224317" y="1674814"/>
              <a:ext cx="1370392" cy="127844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291280" y="2021647"/>
              <a:ext cx="998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</a:t>
              </a:r>
              <a:endParaRPr 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189822" y="4124153"/>
            <a:ext cx="1370392" cy="1278442"/>
            <a:chOff x="224317" y="1674814"/>
            <a:chExt cx="1370392" cy="1278442"/>
          </a:xfrm>
        </p:grpSpPr>
        <p:sp>
          <p:nvSpPr>
            <p:cNvPr id="61" name="向右箭號 60"/>
            <p:cNvSpPr/>
            <p:nvPr/>
          </p:nvSpPr>
          <p:spPr>
            <a:xfrm>
              <a:off x="224317" y="1674814"/>
              <a:ext cx="1370392" cy="127844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276207" y="2021647"/>
              <a:ext cx="998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高中</a:t>
              </a:r>
              <a:endParaRPr 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9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84689" y="812831"/>
            <a:ext cx="4290323" cy="3345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Hand drawn young people jumping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3" b="20410"/>
          <a:stretch/>
        </p:blipFill>
        <p:spPr bwMode="auto">
          <a:xfrm>
            <a:off x="4096917" y="3006262"/>
            <a:ext cx="6083576" cy="402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8708978" y="1688457"/>
            <a:ext cx="2199400" cy="1702040"/>
            <a:chOff x="4940240" y="1352641"/>
            <a:chExt cx="2757068" cy="2133600"/>
          </a:xfrm>
        </p:grpSpPr>
        <p:sp>
          <p:nvSpPr>
            <p:cNvPr id="10" name="橢圓形圖說文字 9"/>
            <p:cNvSpPr/>
            <p:nvPr/>
          </p:nvSpPr>
          <p:spPr>
            <a:xfrm>
              <a:off x="4940240" y="1352641"/>
              <a:ext cx="2757068" cy="2133600"/>
            </a:xfrm>
            <a:prstGeom prst="wedgeEllipseCallout">
              <a:avLst>
                <a:gd name="adj1" fmla="val -33078"/>
                <a:gd name="adj2" fmla="val 7431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橢圓形圖說文字 10"/>
            <p:cNvSpPr/>
            <p:nvPr/>
          </p:nvSpPr>
          <p:spPr>
            <a:xfrm>
              <a:off x="5006492" y="1450714"/>
              <a:ext cx="2566507" cy="1986131"/>
            </a:xfrm>
            <a:prstGeom prst="wedgeEllipseCallout">
              <a:avLst>
                <a:gd name="adj1" fmla="val -31096"/>
                <a:gd name="adj2" fmla="val 78826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135447" y="1906578"/>
              <a:ext cx="2308594" cy="1196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專門技術帶著跑</a:t>
              </a:r>
              <a:endPara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2381773" y="3743765"/>
            <a:ext cx="2168934" cy="1678463"/>
            <a:chOff x="1636350" y="1825358"/>
            <a:chExt cx="2757068" cy="2133600"/>
          </a:xfrm>
        </p:grpSpPr>
        <p:grpSp>
          <p:nvGrpSpPr>
            <p:cNvPr id="15" name="群組 14"/>
            <p:cNvGrpSpPr/>
            <p:nvPr/>
          </p:nvGrpSpPr>
          <p:grpSpPr>
            <a:xfrm>
              <a:off x="1636350" y="1825358"/>
              <a:ext cx="2757068" cy="2133600"/>
              <a:chOff x="2119732" y="2538779"/>
              <a:chExt cx="2757068" cy="2133600"/>
            </a:xfrm>
          </p:grpSpPr>
          <p:sp>
            <p:nvSpPr>
              <p:cNvPr id="18" name="橢圓形圖說文字 17"/>
              <p:cNvSpPr/>
              <p:nvPr/>
            </p:nvSpPr>
            <p:spPr>
              <a:xfrm>
                <a:off x="2119732" y="2538779"/>
                <a:ext cx="2757068" cy="2133600"/>
              </a:xfrm>
              <a:prstGeom prst="wedgeEllipseCallout">
                <a:avLst>
                  <a:gd name="adj1" fmla="val 64893"/>
                  <a:gd name="adj2" fmla="val 25299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橢圓形圖說文字 18"/>
              <p:cNvSpPr/>
              <p:nvPr/>
            </p:nvSpPr>
            <p:spPr>
              <a:xfrm>
                <a:off x="2277002" y="2625931"/>
                <a:ext cx="2527227" cy="1955734"/>
              </a:xfrm>
              <a:prstGeom prst="wedgeEllipseCallout">
                <a:avLst>
                  <a:gd name="adj1" fmla="val 64154"/>
                  <a:gd name="adj2" fmla="val 24068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文字方塊 15"/>
            <p:cNvSpPr txBox="1"/>
            <p:nvPr/>
          </p:nvSpPr>
          <p:spPr>
            <a:xfrm>
              <a:off x="1944939" y="2359676"/>
              <a:ext cx="2139891" cy="121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性向特質是瑰寶</a:t>
              </a:r>
              <a:endPara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9" name="內容版面配置區 2"/>
          <p:cNvSpPr txBox="1">
            <a:spLocks/>
          </p:cNvSpPr>
          <p:nvPr/>
        </p:nvSpPr>
        <p:spPr>
          <a:xfrm>
            <a:off x="446589" y="1424693"/>
            <a:ext cx="6811461" cy="1688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行行出狀元，成就不分學歷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近年來技職校院師生在各大國際競賽與發明展，摘金鍍銀，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讓全世界看到我國技職教育綻放耀眼的光芒！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技職校院學生有更多元發展空間與機會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426475" y="523499"/>
            <a:ext cx="4310437" cy="5857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為孩子築起夢想的舞台</a:t>
            </a:r>
            <a:endParaRPr kumimoji="0" lang="en-US" altLang="zh-TW" sz="32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0019131" y="4206292"/>
            <a:ext cx="1829439" cy="1597456"/>
            <a:chOff x="8133263" y="2445742"/>
            <a:chExt cx="2184401" cy="1907407"/>
          </a:xfrm>
        </p:grpSpPr>
        <p:sp>
          <p:nvSpPr>
            <p:cNvPr id="21" name="橢圓形圖說文字 20"/>
            <p:cNvSpPr/>
            <p:nvPr/>
          </p:nvSpPr>
          <p:spPr>
            <a:xfrm>
              <a:off x="8133263" y="2445742"/>
              <a:ext cx="2184401" cy="1907407"/>
            </a:xfrm>
            <a:prstGeom prst="wedgeEllipseCallout">
              <a:avLst>
                <a:gd name="adj1" fmla="val -69782"/>
                <a:gd name="adj2" fmla="val 191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橢圓形圖說文字 21"/>
            <p:cNvSpPr/>
            <p:nvPr/>
          </p:nvSpPr>
          <p:spPr>
            <a:xfrm>
              <a:off x="8229597" y="2529861"/>
              <a:ext cx="1991731" cy="1739168"/>
            </a:xfrm>
            <a:prstGeom prst="wedgeEllipseCallout">
              <a:avLst>
                <a:gd name="adj1" fmla="val -71395"/>
                <a:gd name="adj2" fmla="val 2135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325934" y="3025110"/>
              <a:ext cx="1908518" cy="992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技職前途無限好</a:t>
              </a:r>
              <a:endPara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77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t="11155" r="3703" b="10749"/>
          <a:stretch/>
        </p:blipFill>
        <p:spPr>
          <a:xfrm>
            <a:off x="1647992" y="2281470"/>
            <a:ext cx="8489236" cy="458642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85750" y="277201"/>
            <a:ext cx="9064726" cy="451048"/>
            <a:chOff x="190500" y="391501"/>
            <a:chExt cx="9064726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技職教育特色</a:t>
              </a:r>
              <a:r>
                <a:rPr lang="en-US" altLang="zh-TW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含課程</a:t>
              </a:r>
              <a:r>
                <a:rPr lang="en-US" altLang="zh-TW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65749" y="1086808"/>
            <a:ext cx="6018689" cy="3150503"/>
            <a:chOff x="329291" y="797383"/>
            <a:chExt cx="6018689" cy="3150503"/>
          </a:xfrm>
        </p:grpSpPr>
        <p:sp>
          <p:nvSpPr>
            <p:cNvPr id="6" name="矩形 5"/>
            <p:cNvSpPr/>
            <p:nvPr/>
          </p:nvSpPr>
          <p:spPr>
            <a:xfrm>
              <a:off x="329291" y="1005682"/>
              <a:ext cx="6018689" cy="2942204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85640" y="797383"/>
              <a:ext cx="1851789" cy="412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字方塊 1"/>
            <p:cNvSpPr txBox="1">
              <a:spLocks noChangeArrowheads="1"/>
            </p:cNvSpPr>
            <p:nvPr/>
          </p:nvSpPr>
          <p:spPr bwMode="auto">
            <a:xfrm>
              <a:off x="465748" y="1247344"/>
              <a:ext cx="5748690" cy="2585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培養基礎專業知能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學習工作所需基本技能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滿足學生升學及發展其他專業領域之需求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依科別屬性分為</a:t>
              </a: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15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群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各群科訂定一般科目、專業及實習科目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可依照屬性或當地產業特性發展不同的專業實習課程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5639" y="821157"/>
              <a:ext cx="1851789" cy="492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600" b="1" dirty="0">
                  <a:solidFill>
                    <a:srgbClr val="1D1D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技術型高中</a:t>
              </a:r>
              <a:endParaRPr lang="zh-TW" altLang="en-US" sz="2600" dirty="0">
                <a:solidFill>
                  <a:srgbClr val="1D1DFF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396682" y="728249"/>
            <a:ext cx="3747524" cy="3508510"/>
            <a:chOff x="329292" y="788488"/>
            <a:chExt cx="3747524" cy="3508510"/>
          </a:xfrm>
        </p:grpSpPr>
        <p:sp>
          <p:nvSpPr>
            <p:cNvPr id="16" name="矩形 15"/>
            <p:cNvSpPr/>
            <p:nvPr/>
          </p:nvSpPr>
          <p:spPr>
            <a:xfrm>
              <a:off x="329292" y="1005682"/>
              <a:ext cx="3747524" cy="329131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文字方塊 1"/>
            <p:cNvSpPr txBox="1">
              <a:spLocks noChangeArrowheads="1"/>
            </p:cNvSpPr>
            <p:nvPr/>
          </p:nvSpPr>
          <p:spPr bwMode="auto">
            <a:xfrm>
              <a:off x="465748" y="1247344"/>
              <a:ext cx="3440365" cy="2949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 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教授應用科學與技術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 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五年一貫的課程設計獨具特色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 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鼓勵考取職場必備之專業證照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 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大學設備與師資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 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重視專題製作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 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校外實習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7. 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多元進路發展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585640" y="797383"/>
              <a:ext cx="851515" cy="412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5640" y="788488"/>
              <a:ext cx="85151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600" b="1" dirty="0">
                  <a:solidFill>
                    <a:srgbClr val="1D1D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五專</a:t>
              </a:r>
              <a:endParaRPr lang="en-US" altLang="zh-TW" sz="2600" b="1" dirty="0">
                <a:solidFill>
                  <a:srgbClr val="1D1D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862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十二年國教新課綱願景</a:t>
              </a:r>
            </a:p>
          </p:txBody>
        </p:sp>
      </p:grpSp>
      <p:sp>
        <p:nvSpPr>
          <p:cNvPr id="7" name="Shape 541"/>
          <p:cNvSpPr txBox="1">
            <a:spLocks/>
          </p:cNvSpPr>
          <p:nvPr/>
        </p:nvSpPr>
        <p:spPr bwMode="auto">
          <a:xfrm>
            <a:off x="465750" y="729120"/>
            <a:ext cx="103124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Pct val="25000"/>
              <a:buNone/>
            </a:pPr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 panose="020B0604020202020204" pitchFamily="34" charset="0"/>
              </a:rPr>
              <a:t>成就每一個孩子</a:t>
            </a:r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 panose="020B0604020202020204" pitchFamily="34" charset="0"/>
              </a:rPr>
              <a:t>-</a:t>
            </a:r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 panose="020B0604020202020204" pitchFamily="34" charset="0"/>
              </a:rPr>
              <a:t>適性揚才，終身學習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071566" y="2123806"/>
            <a:ext cx="2924970" cy="4040982"/>
            <a:chOff x="1223966" y="1799956"/>
            <a:chExt cx="2924970" cy="4040982"/>
          </a:xfrm>
        </p:grpSpPr>
        <p:pic>
          <p:nvPicPr>
            <p:cNvPr id="10" name="Shape 472"/>
            <p:cNvPicPr preferRelativeResize="0"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128"/>
            <a:stretch/>
          </p:blipFill>
          <p:spPr bwMode="auto">
            <a:xfrm>
              <a:off x="1223966" y="2581800"/>
              <a:ext cx="2751136" cy="268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Shape 473"/>
            <p:cNvSpPr txBox="1">
              <a:spLocks noChangeArrowheads="1"/>
            </p:cNvSpPr>
            <p:nvPr/>
          </p:nvSpPr>
          <p:spPr bwMode="auto">
            <a:xfrm>
              <a:off x="1741488" y="1799956"/>
              <a:ext cx="1660525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CC000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zh-TW" sz="36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Arial" panose="020B0604020202020204" pitchFamily="34" charset="0"/>
                </a:rPr>
                <a:t>自  發</a:t>
              </a:r>
            </a:p>
          </p:txBody>
        </p:sp>
        <p:sp>
          <p:nvSpPr>
            <p:cNvPr id="12" name="Shape 476"/>
            <p:cNvSpPr txBox="1">
              <a:spLocks noChangeArrowheads="1"/>
            </p:cNvSpPr>
            <p:nvPr/>
          </p:nvSpPr>
          <p:spPr bwMode="auto">
            <a:xfrm>
              <a:off x="1254923" y="5267850"/>
              <a:ext cx="2894013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zh-TW" sz="3000" b="1" dirty="0" err="1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Arial" panose="020B0604020202020204" pitchFamily="34" charset="0"/>
                </a:rPr>
                <a:t>有意願</a:t>
              </a:r>
              <a:r>
                <a:rPr lang="zh-TW" altLang="en-US" sz="30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Arial" panose="020B0604020202020204" pitchFamily="34" charset="0"/>
                </a:rPr>
                <a:t>，</a:t>
              </a:r>
              <a:r>
                <a:rPr lang="en-US" altLang="zh-TW" sz="3000" b="1" dirty="0" err="1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Arial" panose="020B0604020202020204" pitchFamily="34" charset="0"/>
                </a:rPr>
                <a:t>有動力</a:t>
              </a:r>
              <a:endParaRPr lang="en-US" altLang="zh-TW" sz="3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668836" y="2123806"/>
            <a:ext cx="2917825" cy="4055527"/>
            <a:chOff x="4821236" y="1799956"/>
            <a:chExt cx="2917825" cy="4055527"/>
          </a:xfrm>
        </p:grpSpPr>
        <p:sp>
          <p:nvSpPr>
            <p:cNvPr id="14" name="Shape 474"/>
            <p:cNvSpPr txBox="1">
              <a:spLocks noChangeArrowheads="1"/>
            </p:cNvSpPr>
            <p:nvPr/>
          </p:nvSpPr>
          <p:spPr bwMode="auto">
            <a:xfrm>
              <a:off x="5427662" y="1799956"/>
              <a:ext cx="1704975" cy="769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 algn="ctr" eaLnBrk="1" hangingPunct="1">
                <a:buClr>
                  <a:srgbClr val="CC0000"/>
                </a:buClr>
                <a:buSzPct val="25000"/>
                <a:buFont typeface="Arial" charset="0"/>
                <a:buNone/>
                <a:defRPr/>
              </a:pPr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itchFamily="18" charset="0"/>
                  <a:sym typeface="Arial" charset="0"/>
                </a:rPr>
                <a:t>互  動</a:t>
              </a:r>
            </a:p>
          </p:txBody>
        </p:sp>
        <p:sp>
          <p:nvSpPr>
            <p:cNvPr id="15" name="Shape 477"/>
            <p:cNvSpPr txBox="1">
              <a:spLocks noChangeArrowheads="1"/>
            </p:cNvSpPr>
            <p:nvPr/>
          </p:nvSpPr>
          <p:spPr bwMode="auto">
            <a:xfrm>
              <a:off x="4821236" y="5282395"/>
              <a:ext cx="2917825" cy="57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/>
            <a:lstStyle/>
            <a:p>
              <a:pPr algn="ctr" eaLnBrk="1" hangingPunct="1">
                <a:buClr>
                  <a:srgbClr val="000000"/>
                </a:buClr>
                <a:buSzPct val="25000"/>
                <a:buFont typeface="Arial" charset="0"/>
                <a:buNone/>
                <a:defRPr/>
              </a:pPr>
              <a:r>
                <a:rPr lang="en-US" sz="3000" b="1" dirty="0">
                  <a:solidFill>
                    <a:schemeClr val="accent6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itchFamily="18" charset="0"/>
                  <a:sym typeface="Arial" charset="0"/>
                </a:rPr>
                <a:t>有方法</a:t>
              </a:r>
              <a:r>
                <a:rPr lang="zh-TW" altLang="en-US" sz="3000" b="1" dirty="0">
                  <a:solidFill>
                    <a:schemeClr val="accent6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itchFamily="18" charset="0"/>
                  <a:sym typeface="Arial" charset="0"/>
                </a:rPr>
                <a:t>，</a:t>
              </a:r>
              <a:r>
                <a:rPr lang="en-US" sz="3000" b="1" dirty="0">
                  <a:solidFill>
                    <a:schemeClr val="accent6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itchFamily="18" charset="0"/>
                  <a:sym typeface="Arial" charset="0"/>
                </a:rPr>
                <a:t>有知識</a:t>
              </a:r>
            </a:p>
          </p:txBody>
        </p:sp>
        <p:pic>
          <p:nvPicPr>
            <p:cNvPr id="16" name="Shape 472"/>
            <p:cNvPicPr preferRelativeResize="0"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1" r="33365"/>
            <a:stretch/>
          </p:blipFill>
          <p:spPr bwMode="auto">
            <a:xfrm>
              <a:off x="4899025" y="2583119"/>
              <a:ext cx="2762250" cy="268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群組 16"/>
          <p:cNvGrpSpPr/>
          <p:nvPr/>
        </p:nvGrpSpPr>
        <p:grpSpPr>
          <a:xfrm>
            <a:off x="8347072" y="2135713"/>
            <a:ext cx="2971800" cy="4043620"/>
            <a:chOff x="8499472" y="1811863"/>
            <a:chExt cx="2971800" cy="4043620"/>
          </a:xfrm>
        </p:grpSpPr>
        <p:sp>
          <p:nvSpPr>
            <p:cNvPr id="18" name="Shape 475"/>
            <p:cNvSpPr txBox="1">
              <a:spLocks noChangeArrowheads="1"/>
            </p:cNvSpPr>
            <p:nvPr/>
          </p:nvSpPr>
          <p:spPr bwMode="auto">
            <a:xfrm>
              <a:off x="9299970" y="1811863"/>
              <a:ext cx="1370803" cy="769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CC000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zh-TW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Arial" panose="020B0604020202020204" pitchFamily="34" charset="0"/>
                </a:rPr>
                <a:t>共  好</a:t>
              </a:r>
            </a:p>
          </p:txBody>
        </p:sp>
        <p:sp>
          <p:nvSpPr>
            <p:cNvPr id="19" name="Shape 478"/>
            <p:cNvSpPr txBox="1">
              <a:spLocks noChangeArrowheads="1"/>
            </p:cNvSpPr>
            <p:nvPr/>
          </p:nvSpPr>
          <p:spPr bwMode="auto">
            <a:xfrm>
              <a:off x="8499472" y="5282395"/>
              <a:ext cx="2971800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SzPct val="25000"/>
                <a:buFontTx/>
                <a:buNone/>
              </a:pPr>
              <a:r>
                <a:rPr lang="en-US" altLang="zh-TW" sz="3000" b="1" dirty="0" err="1">
                  <a:solidFill>
                    <a:srgbClr val="92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Arial" panose="020B0604020202020204" pitchFamily="34" charset="0"/>
                </a:rPr>
                <a:t>有善念</a:t>
              </a:r>
              <a:r>
                <a:rPr lang="zh-TW" altLang="en-US" sz="3000" b="1" dirty="0">
                  <a:solidFill>
                    <a:srgbClr val="92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Arial" panose="020B0604020202020204" pitchFamily="34" charset="0"/>
                </a:rPr>
                <a:t>，</a:t>
              </a:r>
              <a:r>
                <a:rPr lang="en-US" altLang="zh-TW" sz="3000" b="1" dirty="0" err="1">
                  <a:solidFill>
                    <a:srgbClr val="92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Arial" panose="020B0604020202020204" pitchFamily="34" charset="0"/>
                </a:rPr>
                <a:t>能活用</a:t>
              </a:r>
              <a:endParaRPr lang="en-US" altLang="zh-TW" sz="3000" b="1" dirty="0">
                <a:solidFill>
                  <a:srgbClr val="92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pic>
          <p:nvPicPr>
            <p:cNvPr id="20" name="Shape 472"/>
            <p:cNvPicPr preferRelativeResize="0"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40"/>
            <a:stretch/>
          </p:blipFill>
          <p:spPr bwMode="auto">
            <a:xfrm>
              <a:off x="8585198" y="2581800"/>
              <a:ext cx="2800350" cy="268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710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819860" y="2379397"/>
            <a:ext cx="189501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群組 3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核心素養</a:t>
              </a: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59" t="31001" r="9463"/>
          <a:stretch/>
        </p:blipFill>
        <p:spPr>
          <a:xfrm>
            <a:off x="105636" y="3550087"/>
            <a:ext cx="6471517" cy="3429462"/>
          </a:xfrm>
          <a:prstGeom prst="rect">
            <a:avLst/>
          </a:prstGeom>
        </p:spPr>
      </p:pic>
      <p:sp>
        <p:nvSpPr>
          <p:cNvPr id="8" name="Shape 541"/>
          <p:cNvSpPr txBox="1">
            <a:spLocks/>
          </p:cNvSpPr>
          <p:nvPr/>
        </p:nvSpPr>
        <p:spPr bwMode="auto">
          <a:xfrm>
            <a:off x="465750" y="728249"/>
            <a:ext cx="502065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Pct val="25000"/>
              <a:buNone/>
            </a:pPr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Arial" panose="020B0604020202020204" pitchFamily="34" charset="0"/>
              </a:rPr>
              <a:t>以人為本的終身學習者</a:t>
            </a:r>
          </a:p>
        </p:txBody>
      </p:sp>
      <p:sp>
        <p:nvSpPr>
          <p:cNvPr id="10" name="矩形 9"/>
          <p:cNvSpPr/>
          <p:nvPr/>
        </p:nvSpPr>
        <p:spPr>
          <a:xfrm>
            <a:off x="465750" y="1838409"/>
            <a:ext cx="50206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sym typeface="Arial" charset="0"/>
              </a:rPr>
              <a:t>「核心素養」是指一個人為適應現在生活及面對未來挑戰，所應具備的知識、能力與態度。強調學習不宜以學科知識及技能為限，而應關注學習與生活的結合，透過實踐力行而彰顯學習者的全人發展。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5975573" y="1183396"/>
            <a:ext cx="5563289" cy="4531566"/>
            <a:chOff x="1114285" y="1877110"/>
            <a:chExt cx="5206036" cy="4173862"/>
          </a:xfrm>
        </p:grpSpPr>
        <p:sp>
          <p:nvSpPr>
            <p:cNvPr id="25" name="流程圖: 接點 24"/>
            <p:cNvSpPr/>
            <p:nvPr/>
          </p:nvSpPr>
          <p:spPr>
            <a:xfrm>
              <a:off x="1701125" y="1877110"/>
              <a:ext cx="4089138" cy="4089138"/>
            </a:xfrm>
            <a:prstGeom prst="flowChartConnector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792601" y="2035636"/>
              <a:ext cx="1859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系統思考</a:t>
              </a:r>
              <a:b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與解決問題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 rot="1037061">
              <a:off x="1475347" y="2594633"/>
              <a:ext cx="1482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身心素質</a:t>
              </a:r>
              <a:b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與自我精進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 rot="20341026">
              <a:off x="4547921" y="2628806"/>
              <a:ext cx="14342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規劃執行</a:t>
              </a:r>
              <a:b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與創新應變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837508" y="3564046"/>
              <a:ext cx="1482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符號運用</a:t>
              </a:r>
              <a:b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與溝通表達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2" name="直線接點 31"/>
            <p:cNvCxnSpPr/>
            <p:nvPr/>
          </p:nvCxnSpPr>
          <p:spPr bwMode="auto">
            <a:xfrm>
              <a:off x="2499479" y="2146127"/>
              <a:ext cx="2653089" cy="35511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 bwMode="auto">
            <a:xfrm flipV="1">
              <a:off x="2490834" y="2158788"/>
              <a:ext cx="2502853" cy="338165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群組 33"/>
            <p:cNvGrpSpPr/>
            <p:nvPr/>
          </p:nvGrpSpPr>
          <p:grpSpPr>
            <a:xfrm>
              <a:off x="2442134" y="2694118"/>
              <a:ext cx="2564677" cy="2564677"/>
              <a:chOff x="7292042" y="1937784"/>
              <a:chExt cx="2564677" cy="2564677"/>
            </a:xfrm>
          </p:grpSpPr>
          <p:sp>
            <p:nvSpPr>
              <p:cNvPr id="48" name="流程圖: 接點 47"/>
              <p:cNvSpPr/>
              <p:nvPr/>
            </p:nvSpPr>
            <p:spPr>
              <a:xfrm>
                <a:off x="7292042" y="1937784"/>
                <a:ext cx="2564677" cy="2564677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7907031" y="2067562"/>
                <a:ext cx="13301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自主行動</a:t>
                </a:r>
                <a:endParaRPr lang="en-US" sz="2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0" name="群組 49"/>
              <p:cNvGrpSpPr/>
              <p:nvPr/>
            </p:nvGrpSpPr>
            <p:grpSpPr>
              <a:xfrm>
                <a:off x="7340742" y="2874671"/>
                <a:ext cx="858681" cy="1342373"/>
                <a:chOff x="7256692" y="2802051"/>
                <a:chExt cx="858681" cy="1342373"/>
              </a:xfrm>
            </p:grpSpPr>
            <p:sp>
              <p:nvSpPr>
                <p:cNvPr id="56" name="文字方塊 55"/>
                <p:cNvSpPr txBox="1"/>
                <p:nvPr/>
              </p:nvSpPr>
              <p:spPr>
                <a:xfrm>
                  <a:off x="7256692" y="2802051"/>
                  <a:ext cx="46932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2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社</a:t>
                  </a:r>
                  <a:endParaRPr lang="en-US" sz="2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7" name="文字方塊 56"/>
                <p:cNvSpPr txBox="1"/>
                <p:nvPr/>
              </p:nvSpPr>
              <p:spPr>
                <a:xfrm>
                  <a:off x="7309474" y="3136100"/>
                  <a:ext cx="46932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2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會</a:t>
                  </a:r>
                  <a:endParaRPr lang="en-US" sz="2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8" name="文字方塊 57"/>
                <p:cNvSpPr txBox="1"/>
                <p:nvPr/>
              </p:nvSpPr>
              <p:spPr>
                <a:xfrm>
                  <a:off x="7411554" y="3477455"/>
                  <a:ext cx="46932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2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參</a:t>
                  </a:r>
                  <a:endParaRPr lang="en-US" sz="2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9" name="文字方塊 58"/>
                <p:cNvSpPr txBox="1"/>
                <p:nvPr/>
              </p:nvSpPr>
              <p:spPr>
                <a:xfrm>
                  <a:off x="7646044" y="3713537"/>
                  <a:ext cx="46932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2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與</a:t>
                  </a:r>
                  <a:endParaRPr lang="en-US" sz="2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51" name="群組 50"/>
              <p:cNvGrpSpPr/>
              <p:nvPr/>
            </p:nvGrpSpPr>
            <p:grpSpPr>
              <a:xfrm flipH="1">
                <a:off x="8941873" y="2879538"/>
                <a:ext cx="858681" cy="1351898"/>
                <a:chOff x="7256692" y="2792526"/>
                <a:chExt cx="858681" cy="1351898"/>
              </a:xfrm>
            </p:grpSpPr>
            <p:sp>
              <p:nvSpPr>
                <p:cNvPr id="52" name="文字方塊 51"/>
                <p:cNvSpPr txBox="1"/>
                <p:nvPr/>
              </p:nvSpPr>
              <p:spPr>
                <a:xfrm>
                  <a:off x="7256692" y="2792526"/>
                  <a:ext cx="46932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2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溝</a:t>
                  </a:r>
                  <a:endParaRPr lang="en-US" sz="2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3" name="文字方塊 52"/>
                <p:cNvSpPr txBox="1"/>
                <p:nvPr/>
              </p:nvSpPr>
              <p:spPr>
                <a:xfrm>
                  <a:off x="7309474" y="3136100"/>
                  <a:ext cx="46932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2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通</a:t>
                  </a:r>
                  <a:endParaRPr lang="en-US" sz="2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4" name="文字方塊 53"/>
                <p:cNvSpPr txBox="1"/>
                <p:nvPr/>
              </p:nvSpPr>
              <p:spPr>
                <a:xfrm>
                  <a:off x="7411554" y="3477455"/>
                  <a:ext cx="46932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2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互</a:t>
                  </a:r>
                  <a:endParaRPr lang="en-US" sz="2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5" name="文字方塊 54"/>
                <p:cNvSpPr txBox="1"/>
                <p:nvPr/>
              </p:nvSpPr>
              <p:spPr>
                <a:xfrm>
                  <a:off x="7646044" y="3713537"/>
                  <a:ext cx="46932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2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動</a:t>
                  </a:r>
                  <a:endParaRPr lang="en-US" sz="2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cxnSp>
          <p:nvCxnSpPr>
            <p:cNvPr id="35" name="直線接點 34"/>
            <p:cNvCxnSpPr/>
            <p:nvPr/>
          </p:nvCxnSpPr>
          <p:spPr bwMode="auto">
            <a:xfrm>
              <a:off x="4958110" y="4286145"/>
              <a:ext cx="759184" cy="20024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 bwMode="auto">
            <a:xfrm flipV="1">
              <a:off x="1717638" y="4221331"/>
              <a:ext cx="759184" cy="20024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1114285" y="3550630"/>
              <a:ext cx="1482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多元文化</a:t>
              </a:r>
              <a:b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與國際理解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 rot="20871639">
              <a:off x="1379553" y="4589576"/>
              <a:ext cx="1482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人際關係</a:t>
              </a:r>
              <a:b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與團隊合作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 rot="1024901" flipH="1">
              <a:off x="4557378" y="4572212"/>
              <a:ext cx="1482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科技資訊</a:t>
              </a:r>
              <a:b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與媒體素養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 flipH="1">
              <a:off x="3659844" y="5242235"/>
              <a:ext cx="1482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藝術涵養</a:t>
              </a:r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與美感素養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 flipH="1">
              <a:off x="2386988" y="5242235"/>
              <a:ext cx="1482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道德實踐</a:t>
              </a:r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與公民意識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2" name="群組 41"/>
            <p:cNvGrpSpPr/>
            <p:nvPr/>
          </p:nvGrpSpPr>
          <p:grpSpPr>
            <a:xfrm>
              <a:off x="2919479" y="3238257"/>
              <a:ext cx="1609986" cy="1476398"/>
              <a:chOff x="7718460" y="2440490"/>
              <a:chExt cx="1609986" cy="1476398"/>
            </a:xfrm>
          </p:grpSpPr>
          <p:sp>
            <p:nvSpPr>
              <p:cNvPr id="46" name="流程圖: 接點 45"/>
              <p:cNvSpPr/>
              <p:nvPr/>
            </p:nvSpPr>
            <p:spPr>
              <a:xfrm>
                <a:off x="7785254" y="2440490"/>
                <a:ext cx="1476398" cy="1476398"/>
              </a:xfrm>
              <a:prstGeom prst="flowChartConnector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718460" y="2640080"/>
                <a:ext cx="16099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0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終身</a:t>
                </a:r>
                <a:endParaRPr lang="en-US" altLang="zh-TW" sz="3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30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學習者</a:t>
                </a:r>
                <a:endParaRPr lang="en-US" sz="3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43" name="直線接點 42"/>
            <p:cNvCxnSpPr/>
            <p:nvPr/>
          </p:nvCxnSpPr>
          <p:spPr bwMode="auto">
            <a:xfrm>
              <a:off x="1602401" y="3162061"/>
              <a:ext cx="1512167" cy="48766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2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 bwMode="auto">
            <a:xfrm flipH="1" flipV="1">
              <a:off x="3734263" y="4698931"/>
              <a:ext cx="14618" cy="135204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2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 bwMode="auto">
            <a:xfrm flipV="1">
              <a:off x="4376820" y="3204291"/>
              <a:ext cx="1512167" cy="48766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2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45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圖片 102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23" b="55340" l="37136" r="686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89" t="8254" r="30670" b="48571"/>
          <a:stretch/>
        </p:blipFill>
        <p:spPr>
          <a:xfrm>
            <a:off x="9533929" y="4233921"/>
            <a:ext cx="2767942" cy="2566637"/>
          </a:xfrm>
          <a:prstGeom prst="rect">
            <a:avLst/>
          </a:prstGeom>
        </p:spPr>
      </p:pic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35000"/>
              </p:ext>
            </p:extLst>
          </p:nvPr>
        </p:nvGraphicFramePr>
        <p:xfrm>
          <a:off x="294214" y="998366"/>
          <a:ext cx="8762367" cy="5599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5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5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531"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　　　　　       學校類型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課程類別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普通型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高級中等學校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技術型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高級中等學校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綜合型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高級中等學校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單科型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高級中等學校</a:t>
                      </a:r>
                      <a:endParaRPr 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64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一般科目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（包含高級中等學校共同核心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68-78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專業科目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實習科目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－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45-60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－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－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5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學分數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111-138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050">
                <a:tc rowSpan="6"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及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一般科目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專精科目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專業科目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實習科目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校訂必修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42-79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（各校須訂定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2-6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學分專題實作為校訂必修）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校訂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8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4-8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3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4-12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一般科目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45-60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核心科目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校訂選修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選修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54-58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120-128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72-87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05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學分數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42-79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132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132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2357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應修習學分數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（每週節數）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180-192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30-32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b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節）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05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每週團體活動時間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2-3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2-3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2-3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2-3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2357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每週彈性學習時間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（六學期每週單位合計）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2-3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12-18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0-2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4-12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2-3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12-18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2-3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12-18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節）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05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每週總上課節數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</a:t>
                      </a:r>
                      <a:endParaRPr 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3" marR="91453" marT="45722" marB="45722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285750" y="997653"/>
            <a:ext cx="2264569" cy="4639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12" name="矩形 1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高級中等學校課程規劃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9698701" y="4233921"/>
            <a:ext cx="2351314" cy="285086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圓角矩形 15"/>
          <p:cNvSpPr/>
          <p:nvPr/>
        </p:nvSpPr>
        <p:spPr>
          <a:xfrm>
            <a:off x="4099382" y="985666"/>
            <a:ext cx="1943100" cy="5656434"/>
          </a:xfrm>
          <a:prstGeom prst="roundRect">
            <a:avLst>
              <a:gd name="adj" fmla="val 1133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9164930" y="2045851"/>
            <a:ext cx="2881930" cy="18551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總學分，至少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部定必修科目均須修習，至少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及格。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專業科目及實習學分，須修習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學分以上，至少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學分及格，含實習科目至少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學分以上及格。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67" y="1536493"/>
            <a:ext cx="257841" cy="257841"/>
          </a:xfrm>
          <a:prstGeom prst="rect">
            <a:avLst/>
          </a:prstGeom>
        </p:spPr>
      </p:pic>
      <p:sp>
        <p:nvSpPr>
          <p:cNvPr id="27" name="內容版面配置區 2"/>
          <p:cNvSpPr txBox="1">
            <a:spLocks/>
          </p:cNvSpPr>
          <p:nvPr/>
        </p:nvSpPr>
        <p:spPr>
          <a:xfrm>
            <a:off x="9415578" y="1514480"/>
            <a:ext cx="2959154" cy="407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技術型高中畢業學分要求</a:t>
            </a:r>
          </a:p>
          <a:p>
            <a:pPr marL="0" indent="0">
              <a:buNone/>
            </a:pP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 flipV="1">
            <a:off x="9176654" y="1898927"/>
            <a:ext cx="282981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2573" r="75091" b="69744"/>
          <a:stretch/>
        </p:blipFill>
        <p:spPr>
          <a:xfrm>
            <a:off x="8884028" y="4984502"/>
            <a:ext cx="2446564" cy="1801861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85750" y="277201"/>
            <a:ext cx="9064726" cy="451048"/>
            <a:chOff x="190500" y="391501"/>
            <a:chExt cx="9064726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課程地圖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（範例）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002328"/>
              </p:ext>
            </p:extLst>
          </p:nvPr>
        </p:nvGraphicFramePr>
        <p:xfrm>
          <a:off x="715141" y="831102"/>
          <a:ext cx="7591415" cy="5791200"/>
        </p:xfrm>
        <a:graphic>
          <a:graphicData uri="http://schemas.openxmlformats.org/drawingml/2006/table">
            <a:tbl>
              <a:tblPr/>
              <a:tblGrid>
                <a:gridCol w="169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7330">
                <a:tc rowSpan="2" grid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課程類別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3E3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第一學年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3E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第二學年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3E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第三學年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3E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3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上學期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下學期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上學期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下學期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上學期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下學期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308">
                <a:tc rowSpan="5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部定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必修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3E3F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數學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地理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化學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音樂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體育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健康與護理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全民國防教育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數學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歷史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物理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美術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體育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健康與護理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全民國防教育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數學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體育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計算機概論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數學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體育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公民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體育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法律與生活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體育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專業科目</a:t>
                      </a:r>
                      <a:endParaRPr kumimoji="0" lang="zh-TW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機械製造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機械製造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機件原理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 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機械力學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機件原理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 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機械力學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機械材料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機械材料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實習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實習科目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機械基礎實習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機械製圖實習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基礎電學實習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機械製圖實習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機械加工實習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機械輔助製圖實習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技能領域</a:t>
                      </a:r>
                      <a:endParaRPr kumimoji="0" lang="zh-TW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電腦輔助設計實習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數值控制機械實習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機械輔助製造實習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綜合機械加工實習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659">
                <a:tc rowSpan="6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校訂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3E3F"/>
                    </a:solidFill>
                  </a:tcPr>
                </a:tc>
                <a:tc row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閱讀理解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全校必修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閱讀理解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全校必修</a:t>
                      </a:r>
                      <a:endParaRPr kumimoji="0" lang="zh-TW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數學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英語文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數學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7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專業科目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模具概論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模具概論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9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實習科目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模具基礎實習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模具基礎實習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商業實務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同校跨群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模具加工實習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模具加工實習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專題實作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 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模具製作實習</a:t>
                      </a: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Ⅰ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專題實作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7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一般科目</a:t>
                      </a:r>
                      <a:endParaRPr kumimoji="0" lang="zh-TW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生活英語會話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生活英語會話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7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專業科目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559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實習科目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精密量測實習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造形設計實習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微電腦控制與實習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同群跨科三選一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線切割加工實習</a:t>
                      </a: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zh-TW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CAD/CAM</a:t>
                      </a:r>
                      <a:r>
                        <a:rPr kumimoji="0" lang="zh-TW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實務實習</a:t>
                      </a: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zh-TW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模具加工職場實習</a:t>
                      </a: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zh-TW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塑膠產品設計實習</a:t>
                      </a: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同科跨班四選一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特殊加工實習</a:t>
                      </a: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zh-TW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數值控制機械進階實習</a:t>
                      </a: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zh-TW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模具成形職場實習</a:t>
                      </a: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kumimoji="0" lang="zh-TW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模具設計進階實習</a:t>
                      </a:r>
                      <a:r>
                        <a:rPr kumimoji="0" lang="en-US" altLang="zh-TW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同科跨班四選一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659">
                <a:tc grid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團體活動時間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(18)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3E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班會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班會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班會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班會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班會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班會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週會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7330">
                <a:tc grid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彈性學習時間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3E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kumimoji="0" lang="en-US" altLang="zh-TW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彈性學習時間</a:t>
                      </a: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彈性學習時間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彈性學習時間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彈性學習時間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7330">
                <a:tc grid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每週總上課節數</a:t>
                      </a:r>
                      <a:endParaRPr kumimoji="0" lang="zh-TW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3E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endParaRPr kumimoji="0" lang="en-US" altLang="zh-TW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endParaRPr kumimoji="0" lang="en-US" altLang="zh-TW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9267" marR="39267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726199"/>
              </p:ext>
            </p:extLst>
          </p:nvPr>
        </p:nvGraphicFramePr>
        <p:xfrm>
          <a:off x="8387327" y="819658"/>
          <a:ext cx="3444620" cy="6963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175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學校願景</a:t>
                      </a:r>
                    </a:p>
                  </a:txBody>
                  <a:tcPr marL="91438" marR="91438" marT="45641" marB="4564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活力        專業       多元       創新</a:t>
                      </a:r>
                    </a:p>
                  </a:txBody>
                  <a:tcPr marL="91438" marR="91438" marT="45641" marB="45641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175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學生圖像</a:t>
                      </a:r>
                      <a:endParaRPr lang="zh-TW" altLang="en-US" sz="1100" b="1" i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8" marR="91438" marT="45641" marB="4564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品格力</a:t>
                      </a:r>
                      <a:r>
                        <a:rPr lang="zh-TW" altLang="en-US" sz="1100" b="1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zh-TW" sz="1100" b="1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學習力</a:t>
                      </a:r>
                      <a:r>
                        <a:rPr lang="zh-TW" altLang="en-US" sz="1100" b="1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</a:t>
                      </a:r>
                      <a:r>
                        <a:rPr lang="zh-TW" sz="1100" b="1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技術力</a:t>
                      </a:r>
                      <a:r>
                        <a:rPr lang="zh-TW" altLang="en-US" sz="1100" b="1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</a:t>
                      </a:r>
                      <a:r>
                        <a:rPr lang="zh-TW" sz="1100" b="1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競爭力</a:t>
                      </a:r>
                      <a:endParaRPr lang="zh-TW" sz="1100" b="1" i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879" marR="6787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內容版面配置區 2"/>
          <p:cNvSpPr txBox="1">
            <a:spLocks/>
          </p:cNvSpPr>
          <p:nvPr/>
        </p:nvSpPr>
        <p:spPr>
          <a:xfrm>
            <a:off x="8352145" y="2161963"/>
            <a:ext cx="3585448" cy="14913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050"/>
              </a:lnSpc>
              <a:buNone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以技術型高中具特色、發展潛力類科進行招生</a:t>
            </a:r>
          </a:p>
          <a:p>
            <a:pPr marL="0" indent="0">
              <a:lnSpc>
                <a:spcPts val="1050"/>
              </a:lnSpc>
              <a:buNone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培養本科學生為具備模具相關產的基礎人才</a:t>
            </a:r>
          </a:p>
          <a:p>
            <a:pPr marL="0" indent="0">
              <a:lnSpc>
                <a:spcPts val="1050"/>
              </a:lnSpc>
              <a:buNone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培養本科學生為具備模具專業持續學習的人才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1050"/>
              </a:lnSpc>
              <a:buNone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培養本科學生為具備職場倫理和敬業樂群的人才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95" y="1754203"/>
            <a:ext cx="257841" cy="257841"/>
          </a:xfrm>
          <a:prstGeom prst="rect">
            <a:avLst/>
          </a:prstGeom>
        </p:spPr>
      </p:pic>
      <p:sp>
        <p:nvSpPr>
          <p:cNvPr id="12" name="內容版面配置區 2"/>
          <p:cNvSpPr txBox="1">
            <a:spLocks/>
          </p:cNvSpPr>
          <p:nvPr/>
        </p:nvSpPr>
        <p:spPr>
          <a:xfrm>
            <a:off x="8718906" y="1732190"/>
            <a:ext cx="1373139" cy="407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科教育目標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8462295" y="3349408"/>
            <a:ext cx="331885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12471502" y="3950061"/>
            <a:ext cx="6003874" cy="407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8462295" y="4082677"/>
            <a:ext cx="3585448" cy="14913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050"/>
              </a:lnSpc>
              <a:buNone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精密機械加工產業所需基層技術人員</a:t>
            </a:r>
          </a:p>
          <a:p>
            <a:pPr marL="0" indent="0">
              <a:lnSpc>
                <a:spcPts val="1050"/>
              </a:lnSpc>
              <a:buNone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模具零件加工產業所需基層技術人員</a:t>
            </a:r>
          </a:p>
          <a:p>
            <a:pPr marL="0" indent="0">
              <a:lnSpc>
                <a:spcPts val="1050"/>
              </a:lnSpc>
              <a:buNone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模具成型加工產業所需基層技術人員</a:t>
            </a:r>
          </a:p>
          <a:p>
            <a:pPr marL="0" indent="0">
              <a:lnSpc>
                <a:spcPts val="1050"/>
              </a:lnSpc>
              <a:buNone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模具設計製造產業所需基層技術人員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25" y="3675370"/>
            <a:ext cx="257841" cy="257841"/>
          </a:xfrm>
          <a:prstGeom prst="rect">
            <a:avLst/>
          </a:prstGeom>
        </p:spPr>
      </p:pic>
      <p:sp>
        <p:nvSpPr>
          <p:cNvPr id="19" name="內容版面配置區 2"/>
          <p:cNvSpPr txBox="1">
            <a:spLocks/>
          </p:cNvSpPr>
          <p:nvPr/>
        </p:nvSpPr>
        <p:spPr>
          <a:xfrm>
            <a:off x="8720136" y="3653357"/>
            <a:ext cx="2629209" cy="407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產業人力需求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職場進路</a:t>
            </a:r>
          </a:p>
        </p:txBody>
      </p:sp>
    </p:spTree>
    <p:extLst>
      <p:ext uri="{BB962C8B-B14F-4D97-AF65-F5344CB8AC3E}">
        <p14:creationId xmlns:p14="http://schemas.microsoft.com/office/powerpoint/2010/main" val="121792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894251" y="1748856"/>
            <a:ext cx="8607425" cy="34916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群組 3"/>
          <p:cNvGrpSpPr/>
          <p:nvPr/>
        </p:nvGrpSpPr>
        <p:grpSpPr>
          <a:xfrm>
            <a:off x="285750" y="277201"/>
            <a:ext cx="9064726" cy="451048"/>
            <a:chOff x="190500" y="391501"/>
            <a:chExt cx="9064726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學生學習歷程檔案</a:t>
              </a:r>
            </a:p>
          </p:txBody>
        </p:sp>
      </p:grpSp>
      <p:sp>
        <p:nvSpPr>
          <p:cNvPr id="12" name="內容版面配置區 2"/>
          <p:cNvSpPr txBox="1">
            <a:spLocks/>
          </p:cNvSpPr>
          <p:nvPr/>
        </p:nvSpPr>
        <p:spPr>
          <a:xfrm>
            <a:off x="408599" y="2110806"/>
            <a:ext cx="6916125" cy="24839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因應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課綱課程實施，高級中等學校課程架構改變，強調素養導向、跨科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領域統整學習、探究與實作等，同時也增加校訂必修、多元選修等類型的課程，透過學習歷程檔案的累積，系統化地逐步整理學習成果，可以更全面的了解自己在高級中等教育階段的學習結果。各類型高級中等學校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學年度開始皆建置學習歷程檔案。</a:t>
            </a:r>
          </a:p>
        </p:txBody>
      </p:sp>
      <p:pic>
        <p:nvPicPr>
          <p:cNvPr id="7170" name="Picture 2" descr="Two students saying hello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2" t="7256" r="18959"/>
          <a:stretch/>
        </p:blipFill>
        <p:spPr bwMode="auto">
          <a:xfrm>
            <a:off x="12398980" y="3352798"/>
            <a:ext cx="3409950" cy="552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內容版面配置區 2"/>
          <p:cNvSpPr txBox="1">
            <a:spLocks/>
          </p:cNvSpPr>
          <p:nvPr/>
        </p:nvSpPr>
        <p:spPr>
          <a:xfrm>
            <a:off x="2486199" y="5392860"/>
            <a:ext cx="5379375" cy="5844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學年度入學高級中等學校的學生開始喔！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66" b="91383" l="7565" r="97209">
                        <a14:foregroundMark x1="22411" y1="10255" x2="25728" y2="85255"/>
                        <a14:foregroundMark x1="41303" y1="15534" x2="40939" y2="86893"/>
                        <a14:foregroundMark x1="80906" y1="12500" x2="79814" y2="84951"/>
                        <a14:foregroundMark x1="59426" y1="13653" x2="59628" y2="1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51"/>
          <a:stretch/>
        </p:blipFill>
        <p:spPr>
          <a:xfrm>
            <a:off x="8189566" y="928107"/>
            <a:ext cx="2742202" cy="644859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66" b="91383" l="7565" r="97209">
                        <a14:foregroundMark x1="22411" y1="10255" x2="25728" y2="85255"/>
                        <a14:foregroundMark x1="41303" y1="15534" x2="40939" y2="86893"/>
                        <a14:foregroundMark x1="80906" y1="12500" x2="79814" y2="84951"/>
                        <a14:foregroundMark x1="59426" y1="13653" x2="59628" y2="1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21" r="27398"/>
          <a:stretch/>
        </p:blipFill>
        <p:spPr>
          <a:xfrm>
            <a:off x="9656778" y="928107"/>
            <a:ext cx="2077880" cy="644859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-741851" y="1901256"/>
            <a:ext cx="8607425" cy="349160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6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9007415" y="5783503"/>
            <a:ext cx="1834503" cy="18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/>
          <p:cNvSpPr/>
          <p:nvPr/>
        </p:nvSpPr>
        <p:spPr>
          <a:xfrm>
            <a:off x="9003798" y="4359752"/>
            <a:ext cx="2160000" cy="18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/>
          <p:cNvSpPr/>
          <p:nvPr/>
        </p:nvSpPr>
        <p:spPr>
          <a:xfrm>
            <a:off x="8874788" y="3168946"/>
            <a:ext cx="1834503" cy="18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39"/>
          <p:cNvSpPr/>
          <p:nvPr/>
        </p:nvSpPr>
        <p:spPr>
          <a:xfrm>
            <a:off x="8849087" y="2013232"/>
            <a:ext cx="1834503" cy="18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矩形 38"/>
          <p:cNvSpPr/>
          <p:nvPr/>
        </p:nvSpPr>
        <p:spPr>
          <a:xfrm>
            <a:off x="943296" y="5503148"/>
            <a:ext cx="1834503" cy="18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 37"/>
          <p:cNvSpPr/>
          <p:nvPr/>
        </p:nvSpPr>
        <p:spPr>
          <a:xfrm>
            <a:off x="821845" y="4302754"/>
            <a:ext cx="2160000" cy="18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955996" y="3127193"/>
            <a:ext cx="1834503" cy="18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群組 3"/>
          <p:cNvGrpSpPr/>
          <p:nvPr/>
        </p:nvGrpSpPr>
        <p:grpSpPr>
          <a:xfrm>
            <a:off x="285750" y="277201"/>
            <a:ext cx="9064726" cy="451048"/>
            <a:chOff x="190500" y="391501"/>
            <a:chExt cx="9064726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學生學習歷程檔案蒐集那些資料</a:t>
              </a:r>
              <a:r>
                <a:rPr lang="en-US" altLang="zh-TW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964881" y="1957032"/>
            <a:ext cx="1834503" cy="18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1" b="11915"/>
          <a:stretch/>
        </p:blipFill>
        <p:spPr bwMode="auto">
          <a:xfrm>
            <a:off x="188084" y="-4577979"/>
            <a:ext cx="9982200" cy="422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群組 30"/>
          <p:cNvGrpSpPr/>
          <p:nvPr/>
        </p:nvGrpSpPr>
        <p:grpSpPr>
          <a:xfrm>
            <a:off x="547200" y="1691989"/>
            <a:ext cx="2589699" cy="4419236"/>
            <a:chOff x="648800" y="1691989"/>
            <a:chExt cx="2589699" cy="4419236"/>
          </a:xfrm>
        </p:grpSpPr>
        <p:sp>
          <p:nvSpPr>
            <p:cNvPr id="8" name="文字方塊 1"/>
            <p:cNvSpPr txBox="1">
              <a:spLocks noChangeArrowheads="1"/>
            </p:cNvSpPr>
            <p:nvPr/>
          </p:nvSpPr>
          <p:spPr bwMode="auto">
            <a:xfrm>
              <a:off x="648800" y="1691989"/>
              <a:ext cx="258969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基本資料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包含學籍資料、幹部紀錄</a:t>
              </a:r>
              <a:r>
                <a:rPr lang="en-US" altLang="zh-TW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9" name="文字方塊 4"/>
            <p:cNvSpPr txBox="1">
              <a:spLocks noChangeArrowheads="1"/>
            </p:cNvSpPr>
            <p:nvPr/>
          </p:nvSpPr>
          <p:spPr bwMode="auto">
            <a:xfrm>
              <a:off x="757533" y="2867550"/>
              <a:ext cx="227887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修課紀錄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包含學業成績、課程諮詢紀錄</a:t>
              </a:r>
              <a:r>
                <a:rPr lang="en-US" altLang="zh-TW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0" name="文字方塊 5"/>
            <p:cNvSpPr txBox="1">
              <a:spLocks noChangeArrowheads="1"/>
            </p:cNvSpPr>
            <p:nvPr/>
          </p:nvSpPr>
          <p:spPr bwMode="auto">
            <a:xfrm>
              <a:off x="822265" y="4043111"/>
              <a:ext cx="235273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課程學習成果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包含修課產出之作業、作品簿</a:t>
              </a:r>
              <a:r>
                <a:rPr lang="en-US" altLang="zh-TW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1" name="文字方塊 6"/>
            <p:cNvSpPr txBox="1">
              <a:spLocks noChangeArrowheads="1"/>
            </p:cNvSpPr>
            <p:nvPr/>
          </p:nvSpPr>
          <p:spPr bwMode="auto">
            <a:xfrm>
              <a:off x="945990" y="5218673"/>
              <a:ext cx="1901961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多元表現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包含彈性學習時間、</a:t>
              </a:r>
              <a:endParaRPr lang="en-US" altLang="zh-TW" sz="12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團體活動時間及其他表現</a:t>
              </a:r>
              <a:r>
                <a:rPr lang="en-US" altLang="zh-TW" sz="12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sp>
        <p:nvSpPr>
          <p:cNvPr id="19" name="右大括弧 18"/>
          <p:cNvSpPr/>
          <p:nvPr/>
        </p:nvSpPr>
        <p:spPr>
          <a:xfrm>
            <a:off x="2887061" y="1851263"/>
            <a:ext cx="574837" cy="4047892"/>
          </a:xfrm>
          <a:prstGeom prst="rightBrace">
            <a:avLst>
              <a:gd name="adj1" fmla="val 8333"/>
              <a:gd name="adj2" fmla="val 4651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群組 33"/>
          <p:cNvGrpSpPr/>
          <p:nvPr/>
        </p:nvGrpSpPr>
        <p:grpSpPr>
          <a:xfrm>
            <a:off x="3634503" y="2639414"/>
            <a:ext cx="4537842" cy="2187938"/>
            <a:chOff x="3532903" y="2639414"/>
            <a:chExt cx="4537842" cy="2187938"/>
          </a:xfrm>
        </p:grpSpPr>
        <p:grpSp>
          <p:nvGrpSpPr>
            <p:cNvPr id="22" name="群組 21"/>
            <p:cNvGrpSpPr/>
            <p:nvPr/>
          </p:nvGrpSpPr>
          <p:grpSpPr>
            <a:xfrm>
              <a:off x="3532903" y="2639414"/>
              <a:ext cx="1477358" cy="2160275"/>
              <a:chOff x="2985446" y="2889958"/>
              <a:chExt cx="1477358" cy="2160275"/>
            </a:xfrm>
          </p:grpSpPr>
          <p:sp>
            <p:nvSpPr>
              <p:cNvPr id="12" name="文字方塊 7"/>
              <p:cNvSpPr txBox="1">
                <a:spLocks noChangeArrowheads="1"/>
              </p:cNvSpPr>
              <p:nvPr/>
            </p:nvSpPr>
            <p:spPr bwMode="auto">
              <a:xfrm>
                <a:off x="3144734" y="4404121"/>
                <a:ext cx="1117618" cy="646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學習歷程學校平臺</a:t>
                </a:r>
                <a:endPara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5446" y="2889958"/>
                <a:ext cx="1477358" cy="1477358"/>
              </a:xfrm>
              <a:prstGeom prst="rect">
                <a:avLst/>
              </a:prstGeom>
            </p:spPr>
          </p:pic>
        </p:grpSp>
        <p:grpSp>
          <p:nvGrpSpPr>
            <p:cNvPr id="21" name="群組 20"/>
            <p:cNvGrpSpPr/>
            <p:nvPr/>
          </p:nvGrpSpPr>
          <p:grpSpPr>
            <a:xfrm>
              <a:off x="5233475" y="2914608"/>
              <a:ext cx="1250320" cy="1194649"/>
              <a:chOff x="4533244" y="3351324"/>
              <a:chExt cx="1250320" cy="1194649"/>
            </a:xfrm>
          </p:grpSpPr>
          <p:sp>
            <p:nvSpPr>
              <p:cNvPr id="20" name="向右箭號 19"/>
              <p:cNvSpPr/>
              <p:nvPr/>
            </p:nvSpPr>
            <p:spPr>
              <a:xfrm>
                <a:off x="4533244" y="3351324"/>
                <a:ext cx="1250320" cy="1194649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文字方塊 8"/>
              <p:cNvSpPr txBox="1">
                <a:spLocks noChangeArrowheads="1"/>
              </p:cNvSpPr>
              <p:nvPr/>
            </p:nvSpPr>
            <p:spPr bwMode="auto">
              <a:xfrm>
                <a:off x="4619645" y="3687038"/>
                <a:ext cx="107751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TW" altLang="en-US" b="1" dirty="0">
                    <a:solidFill>
                      <a:srgbClr val="BC3E3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提交</a:t>
                </a:r>
                <a:endParaRPr lang="en-US" altLang="zh-TW" b="1" dirty="0">
                  <a:solidFill>
                    <a:srgbClr val="BC3E3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6638182" y="2723192"/>
              <a:ext cx="1432563" cy="2104160"/>
              <a:chOff x="6439877" y="2597642"/>
              <a:chExt cx="1432563" cy="2104160"/>
            </a:xfrm>
          </p:grpSpPr>
          <p:sp>
            <p:nvSpPr>
              <p:cNvPr id="14" name="文字方塊 9"/>
              <p:cNvSpPr txBox="1">
                <a:spLocks noChangeArrowheads="1"/>
              </p:cNvSpPr>
              <p:nvPr/>
            </p:nvSpPr>
            <p:spPr bwMode="auto">
              <a:xfrm>
                <a:off x="6439877" y="4054102"/>
                <a:ext cx="1414462" cy="64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學習歷程</a:t>
                </a:r>
                <a:endPara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中央資料庫</a:t>
                </a:r>
                <a:endPara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3076" name="Picture 4" descr="中華民國教育部- 维基百科，自由的百科全书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8124" y="2597642"/>
                <a:ext cx="1424316" cy="1424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6" name="右大括弧 25"/>
          <p:cNvSpPr/>
          <p:nvPr/>
        </p:nvSpPr>
        <p:spPr>
          <a:xfrm flipH="1">
            <a:off x="8347699" y="1851263"/>
            <a:ext cx="543231" cy="4047892"/>
          </a:xfrm>
          <a:prstGeom prst="rightBrace">
            <a:avLst>
              <a:gd name="adj1" fmla="val 8333"/>
              <a:gd name="adj2" fmla="val 46745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字方塊 1"/>
          <p:cNvSpPr txBox="1">
            <a:spLocks noChangeArrowheads="1"/>
          </p:cNvSpPr>
          <p:nvPr/>
        </p:nvSpPr>
        <p:spPr bwMode="auto">
          <a:xfrm>
            <a:off x="8905815" y="1711312"/>
            <a:ext cx="16989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基本資料</a:t>
            </a:r>
            <a:endParaRPr lang="en-US" altLang="zh-TW" sz="12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4"/>
          <p:cNvSpPr txBox="1">
            <a:spLocks noChangeArrowheads="1"/>
          </p:cNvSpPr>
          <p:nvPr/>
        </p:nvSpPr>
        <p:spPr bwMode="auto">
          <a:xfrm>
            <a:off x="8841083" y="2886600"/>
            <a:ext cx="176034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修課紀錄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200" b="1" dirty="0">
                <a:solidFill>
                  <a:srgbClr val="BC3E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BC3E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不包含課程諮詢紀錄</a:t>
            </a:r>
            <a:r>
              <a:rPr lang="en-US" altLang="zh-TW" sz="1200" b="1" dirty="0">
                <a:solidFill>
                  <a:srgbClr val="BC3E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9" name="文字方塊 5"/>
          <p:cNvSpPr txBox="1">
            <a:spLocks noChangeArrowheads="1"/>
          </p:cNvSpPr>
          <p:nvPr/>
        </p:nvSpPr>
        <p:spPr bwMode="auto">
          <a:xfrm>
            <a:off x="8905815" y="4062161"/>
            <a:ext cx="2355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課程學習成果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6"/>
          <p:cNvSpPr txBox="1">
            <a:spLocks noChangeArrowheads="1"/>
          </p:cNvSpPr>
          <p:nvPr/>
        </p:nvSpPr>
        <p:spPr bwMode="auto">
          <a:xfrm>
            <a:off x="8905815" y="5448883"/>
            <a:ext cx="1742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多元表現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395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5750" y="277201"/>
            <a:ext cx="9064726" cy="451048"/>
            <a:chOff x="190500" y="391501"/>
            <a:chExt cx="9064726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學生學習歷程檔案是怎麼蒐集資料的？</a:t>
              </a:r>
            </a:p>
          </p:txBody>
        </p:sp>
      </p:grpSp>
      <p:pic>
        <p:nvPicPr>
          <p:cNvPr id="4098" name="Picture 2" descr="Colorful people doing different actions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t="51765" r="74852" b="31188"/>
          <a:stretch/>
        </p:blipFill>
        <p:spPr bwMode="auto">
          <a:xfrm>
            <a:off x="359114" y="1457310"/>
            <a:ext cx="850900" cy="101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olorful people doing different actions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9" t="48425" r="27994" b="30694"/>
          <a:stretch/>
        </p:blipFill>
        <p:spPr bwMode="auto">
          <a:xfrm>
            <a:off x="428963" y="4734362"/>
            <a:ext cx="711201" cy="124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olorful people doing different actions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4" t="10658" r="47163" b="71230"/>
          <a:stretch/>
        </p:blipFill>
        <p:spPr bwMode="auto">
          <a:xfrm>
            <a:off x="397214" y="3064086"/>
            <a:ext cx="774700" cy="107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"/>
          <p:cNvSpPr txBox="1">
            <a:spLocks noChangeArrowheads="1"/>
          </p:cNvSpPr>
          <p:nvPr/>
        </p:nvSpPr>
        <p:spPr bwMode="auto">
          <a:xfrm>
            <a:off x="1286214" y="1632987"/>
            <a:ext cx="346120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學校行政人員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■ 登錄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學生基本資料、修課紀錄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600" b="1" dirty="0">
                <a:solidFill>
                  <a:srgbClr val="BC3E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■ 提交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學生課程學習成果、多元表現</a:t>
            </a:r>
            <a:endParaRPr lang="en-US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4"/>
          <p:cNvSpPr txBox="1">
            <a:spLocks noChangeArrowheads="1"/>
          </p:cNvSpPr>
          <p:nvPr/>
        </p:nvSpPr>
        <p:spPr bwMode="auto">
          <a:xfrm>
            <a:off x="1286214" y="3148958"/>
            <a:ext cx="36830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600" b="1" dirty="0">
                <a:solidFill>
                  <a:srgbClr val="BC3E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■ 上傳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課程學習成果、多元表現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600" b="1" dirty="0">
                <a:solidFill>
                  <a:srgbClr val="BC3E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■ 勾選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要提交至學習歷程中央資料庫之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課程學習成果、多元表現</a:t>
            </a:r>
            <a:endParaRPr lang="en-US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5"/>
          <p:cNvSpPr txBox="1">
            <a:spLocks noChangeArrowheads="1"/>
          </p:cNvSpPr>
          <p:nvPr/>
        </p:nvSpPr>
        <p:spPr bwMode="auto">
          <a:xfrm>
            <a:off x="1292564" y="4911150"/>
            <a:ext cx="361224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■ 登錄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學生修習科目之學業成績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（課程諮詢教師：登錄課程諮詢紀錄）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600" b="1" dirty="0">
                <a:solidFill>
                  <a:srgbClr val="BC3E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■ 認證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學生課程學習成果</a:t>
            </a:r>
            <a:endParaRPr lang="en-US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3016135" y="1632987"/>
            <a:ext cx="2123622" cy="3325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向右箭號 15"/>
          <p:cNvSpPr/>
          <p:nvPr/>
        </p:nvSpPr>
        <p:spPr>
          <a:xfrm>
            <a:off x="1954323" y="3197327"/>
            <a:ext cx="3185433" cy="33255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向右箭號 16"/>
          <p:cNvSpPr/>
          <p:nvPr/>
        </p:nvSpPr>
        <p:spPr>
          <a:xfrm>
            <a:off x="1954322" y="4946780"/>
            <a:ext cx="3185433" cy="332550"/>
          </a:xfrm>
          <a:prstGeom prst="rightArrow">
            <a:avLst/>
          </a:prstGeom>
          <a:solidFill>
            <a:srgbClr val="E9C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字方塊 7"/>
          <p:cNvSpPr txBox="1">
            <a:spLocks noChangeArrowheads="1"/>
          </p:cNvSpPr>
          <p:nvPr/>
        </p:nvSpPr>
        <p:spPr bwMode="auto">
          <a:xfrm>
            <a:off x="5847653" y="2729468"/>
            <a:ext cx="111761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學習歷程學校平臺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65" y="1215305"/>
            <a:ext cx="1477358" cy="1477358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5415321" y="3530556"/>
            <a:ext cx="2208024" cy="714561"/>
            <a:chOff x="5582019" y="3757503"/>
            <a:chExt cx="2208024" cy="714561"/>
          </a:xfrm>
        </p:grpSpPr>
        <p:sp>
          <p:nvSpPr>
            <p:cNvPr id="20" name="圓角矩形 19"/>
            <p:cNvSpPr/>
            <p:nvPr/>
          </p:nvSpPr>
          <p:spPr>
            <a:xfrm>
              <a:off x="5582019" y="3757503"/>
              <a:ext cx="2208024" cy="71456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文字方塊 7"/>
            <p:cNvSpPr txBox="1">
              <a:spLocks noChangeArrowheads="1"/>
            </p:cNvSpPr>
            <p:nvPr/>
          </p:nvSpPr>
          <p:spPr bwMode="auto">
            <a:xfrm>
              <a:off x="5700523" y="3824649"/>
              <a:ext cx="1971018" cy="56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校務行政系統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3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（各家系統廠商）</a:t>
              </a:r>
              <a:endParaRPr lang="en-US" altLang="zh-TW" sz="13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文字方塊 7"/>
          <p:cNvSpPr txBox="1">
            <a:spLocks noChangeArrowheads="1"/>
          </p:cNvSpPr>
          <p:nvPr/>
        </p:nvSpPr>
        <p:spPr bwMode="auto">
          <a:xfrm>
            <a:off x="7607252" y="5341880"/>
            <a:ext cx="382257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學習歷程學校平臺之架構型式：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■ 校務行政系統＋校內學生學習歷程記錄模組</a:t>
            </a:r>
            <a:endParaRPr lang="en-US" altLang="zh-TW" sz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■ 直接整合於校務行政系統</a:t>
            </a:r>
            <a:endParaRPr lang="en-US" altLang="en-US" sz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5399228" y="4526272"/>
            <a:ext cx="2208025" cy="1506115"/>
            <a:chOff x="5582019" y="4847211"/>
            <a:chExt cx="2208025" cy="1506115"/>
          </a:xfrm>
        </p:grpSpPr>
        <p:sp>
          <p:nvSpPr>
            <p:cNvPr id="27" name="圓角矩形 26"/>
            <p:cNvSpPr/>
            <p:nvPr/>
          </p:nvSpPr>
          <p:spPr>
            <a:xfrm>
              <a:off x="5582020" y="4847211"/>
              <a:ext cx="2208023" cy="14927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字方塊 7"/>
            <p:cNvSpPr txBox="1">
              <a:spLocks noChangeArrowheads="1"/>
            </p:cNvSpPr>
            <p:nvPr/>
          </p:nvSpPr>
          <p:spPr bwMode="auto">
            <a:xfrm>
              <a:off x="5582019" y="4977857"/>
              <a:ext cx="2208025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校內學生學習歷程檔案紀錄模組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3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（國教署委託開發、直轄市委託開發、各校自行開發）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269857" y="6014772"/>
              <a:ext cx="6227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endParaRPr lang="en-US" sz="1600" dirty="0"/>
            </a:p>
          </p:txBody>
        </p:sp>
      </p:grpSp>
      <p:sp>
        <p:nvSpPr>
          <p:cNvPr id="31" name="向右箭號 30"/>
          <p:cNvSpPr/>
          <p:nvPr/>
        </p:nvSpPr>
        <p:spPr>
          <a:xfrm>
            <a:off x="7873091" y="2927689"/>
            <a:ext cx="1250320" cy="119464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字方塊 8"/>
          <p:cNvSpPr txBox="1">
            <a:spLocks noChangeArrowheads="1"/>
          </p:cNvSpPr>
          <p:nvPr/>
        </p:nvSpPr>
        <p:spPr bwMode="auto">
          <a:xfrm>
            <a:off x="7916280" y="3263403"/>
            <a:ext cx="10775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9239073" y="1901598"/>
            <a:ext cx="2339293" cy="2832764"/>
            <a:chOff x="9282615" y="1901598"/>
            <a:chExt cx="2339293" cy="2832764"/>
          </a:xfrm>
        </p:grpSpPr>
        <p:sp>
          <p:nvSpPr>
            <p:cNvPr id="33" name="文字方塊 8"/>
            <p:cNvSpPr txBox="1">
              <a:spLocks noChangeArrowheads="1"/>
            </p:cNvSpPr>
            <p:nvPr/>
          </p:nvSpPr>
          <p:spPr bwMode="auto">
            <a:xfrm>
              <a:off x="9282615" y="3841810"/>
              <a:ext cx="2339293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高級中等教育階段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學生學習歷程資料庫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6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（學習歷程中央資料庫）</a:t>
              </a:r>
              <a:endParaRPr lang="en-US" altLang="en-US" sz="16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12" y="1901598"/>
              <a:ext cx="1830776" cy="1830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43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6514680" y="967730"/>
            <a:ext cx="5106696" cy="4979985"/>
            <a:chOff x="431380" y="880846"/>
            <a:chExt cx="5106696" cy="4979985"/>
          </a:xfrm>
        </p:grpSpPr>
        <p:sp>
          <p:nvSpPr>
            <p:cNvPr id="5" name="矩形 4"/>
            <p:cNvSpPr/>
            <p:nvPr/>
          </p:nvSpPr>
          <p:spPr>
            <a:xfrm>
              <a:off x="431380" y="2039024"/>
              <a:ext cx="4878096" cy="3585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566026" y="1803181"/>
              <a:ext cx="4972050" cy="405765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66026" y="880846"/>
              <a:ext cx="21074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6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大綱</a:t>
              </a:r>
              <a:endParaRPr 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702982" y="2743364"/>
              <a:ext cx="4817340" cy="25376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技職升學進路分析</a:t>
              </a:r>
              <a:endPara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國中就讀技職進路分析</a:t>
              </a:r>
              <a:endPara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技職教育特色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含課程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技術型高中及五專類群介紹</a:t>
              </a:r>
            </a:p>
            <a:p>
              <a:pPr algn="l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新北市技術型高中群科介紹</a:t>
              </a:r>
              <a:endPara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結語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40483" y="1449307"/>
            <a:ext cx="5963351" cy="4498408"/>
            <a:chOff x="6327349" y="999797"/>
            <a:chExt cx="5963351" cy="449840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55" b="30473" l="2563" r="232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6" b="69111"/>
            <a:stretch/>
          </p:blipFill>
          <p:spPr>
            <a:xfrm>
              <a:off x="8609453" y="999797"/>
              <a:ext cx="3681247" cy="277340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39127" l="75973" r="100000">
                          <a14:foregroundMark x1="87872" y1="7564" x2="89153" y2="157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03" t="1704" r="1258" b="65629"/>
            <a:stretch/>
          </p:blipFill>
          <p:spPr>
            <a:xfrm>
              <a:off x="7541505" y="1778016"/>
              <a:ext cx="1955800" cy="18669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5600" b="100000" l="50572" r="7624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32" t="64704" r="25912"/>
            <a:stretch/>
          </p:blipFill>
          <p:spPr>
            <a:xfrm>
              <a:off x="6327349" y="2526200"/>
              <a:ext cx="2428311" cy="2309514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145" b="32873" l="52082" r="7469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0" t="1580" r="26295" b="63563"/>
            <a:stretch/>
          </p:blipFill>
          <p:spPr>
            <a:xfrm>
              <a:off x="8318796" y="2526200"/>
              <a:ext cx="3084051" cy="2972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366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43" y="779705"/>
            <a:ext cx="5511034" cy="5511034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85750" y="277201"/>
            <a:ext cx="9064726" cy="451048"/>
            <a:chOff x="190500" y="391501"/>
            <a:chExt cx="9064726" cy="451048"/>
          </a:xfrm>
        </p:grpSpPr>
        <p:sp>
          <p:nvSpPr>
            <p:cNvPr id="4" name="矩形 3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技術型高中及五專類群介紹</a:t>
              </a: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576593" y="1832669"/>
            <a:ext cx="6629079" cy="819790"/>
            <a:chOff x="637199" y="1278433"/>
            <a:chExt cx="6629079" cy="819790"/>
          </a:xfrm>
        </p:grpSpPr>
        <p:sp>
          <p:nvSpPr>
            <p:cNvPr id="20" name="矩形 19"/>
            <p:cNvSpPr/>
            <p:nvPr/>
          </p:nvSpPr>
          <p:spPr>
            <a:xfrm>
              <a:off x="637200" y="1546567"/>
              <a:ext cx="6629078" cy="5516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37199" y="1278433"/>
              <a:ext cx="11079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工業類</a:t>
              </a:r>
              <a:endParaRPr lang="zh-TW" altLang="en-US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文字方塊 1"/>
            <p:cNvSpPr txBox="1">
              <a:spLocks noChangeArrowheads="1"/>
            </p:cNvSpPr>
            <p:nvPr/>
          </p:nvSpPr>
          <p:spPr bwMode="auto">
            <a:xfrm>
              <a:off x="637199" y="1590392"/>
              <a:ext cx="5724644" cy="416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機械群、動力機械群、電機與電子群、化工群、土木與建築群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589073" y="2731013"/>
            <a:ext cx="3218400" cy="819790"/>
            <a:chOff x="637197" y="1278433"/>
            <a:chExt cx="3218400" cy="819790"/>
          </a:xfrm>
        </p:grpSpPr>
        <p:sp>
          <p:nvSpPr>
            <p:cNvPr id="22" name="矩形 21"/>
            <p:cNvSpPr/>
            <p:nvPr/>
          </p:nvSpPr>
          <p:spPr>
            <a:xfrm>
              <a:off x="637197" y="1546567"/>
              <a:ext cx="3218400" cy="5516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37199" y="1278433"/>
              <a:ext cx="11079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商業類</a:t>
              </a:r>
              <a:endParaRPr lang="zh-TW" alt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4" name="文字方塊 1"/>
            <p:cNvSpPr txBox="1">
              <a:spLocks noChangeArrowheads="1"/>
            </p:cNvSpPr>
            <p:nvPr/>
          </p:nvSpPr>
          <p:spPr bwMode="auto">
            <a:xfrm>
              <a:off x="637199" y="1590392"/>
              <a:ext cx="2236510" cy="416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商業與管理群、外語群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589073" y="3756530"/>
            <a:ext cx="3218399" cy="819790"/>
            <a:chOff x="637199" y="1278433"/>
            <a:chExt cx="3218399" cy="819790"/>
          </a:xfrm>
        </p:grpSpPr>
        <p:sp>
          <p:nvSpPr>
            <p:cNvPr id="30" name="矩形 29"/>
            <p:cNvSpPr/>
            <p:nvPr/>
          </p:nvSpPr>
          <p:spPr>
            <a:xfrm>
              <a:off x="637199" y="1546567"/>
              <a:ext cx="3218399" cy="5516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637199" y="1278433"/>
              <a:ext cx="11079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家事類</a:t>
              </a:r>
              <a:endParaRPr lang="zh-TW" altLang="en-US" sz="2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32" name="文字方塊 1"/>
            <p:cNvSpPr txBox="1">
              <a:spLocks noChangeArrowheads="1"/>
            </p:cNvSpPr>
            <p:nvPr/>
          </p:nvSpPr>
          <p:spPr bwMode="auto">
            <a:xfrm>
              <a:off x="637199" y="1590392"/>
              <a:ext cx="1620957" cy="416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家政群、餐旅群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974791" y="3756530"/>
            <a:ext cx="3230881" cy="819790"/>
            <a:chOff x="637199" y="1278433"/>
            <a:chExt cx="3230881" cy="819790"/>
          </a:xfrm>
        </p:grpSpPr>
        <p:sp>
          <p:nvSpPr>
            <p:cNvPr id="34" name="矩形 33"/>
            <p:cNvSpPr/>
            <p:nvPr/>
          </p:nvSpPr>
          <p:spPr>
            <a:xfrm>
              <a:off x="637199" y="1546567"/>
              <a:ext cx="3230881" cy="5516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37199" y="1278433"/>
              <a:ext cx="17235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海事水產類</a:t>
              </a:r>
              <a:endParaRPr lang="zh-TW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6" name="文字方塊 1"/>
            <p:cNvSpPr txBox="1">
              <a:spLocks noChangeArrowheads="1"/>
            </p:cNvSpPr>
            <p:nvPr/>
          </p:nvSpPr>
          <p:spPr bwMode="auto">
            <a:xfrm>
              <a:off x="637199" y="1590392"/>
              <a:ext cx="1620957" cy="416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海產群、海事群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3974793" y="2732145"/>
            <a:ext cx="3230880" cy="819790"/>
            <a:chOff x="637199" y="1278433"/>
            <a:chExt cx="3230880" cy="819790"/>
          </a:xfrm>
        </p:grpSpPr>
        <p:sp>
          <p:nvSpPr>
            <p:cNvPr id="38" name="矩形 37"/>
            <p:cNvSpPr/>
            <p:nvPr/>
          </p:nvSpPr>
          <p:spPr>
            <a:xfrm>
              <a:off x="637199" y="1546567"/>
              <a:ext cx="3230880" cy="551656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37199" y="1278433"/>
              <a:ext cx="11079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chemeClr val="accent6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農業類</a:t>
              </a:r>
              <a:endParaRPr lang="zh-TW" alt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1"/>
            <p:cNvSpPr txBox="1">
              <a:spLocks noChangeArrowheads="1"/>
            </p:cNvSpPr>
            <p:nvPr/>
          </p:nvSpPr>
          <p:spPr bwMode="auto">
            <a:xfrm>
              <a:off x="637199" y="1590392"/>
              <a:ext cx="1620957" cy="416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家政群、餐旅群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76593" y="4677542"/>
            <a:ext cx="3230879" cy="819790"/>
            <a:chOff x="637199" y="1278433"/>
            <a:chExt cx="3230879" cy="819790"/>
          </a:xfrm>
        </p:grpSpPr>
        <p:sp>
          <p:nvSpPr>
            <p:cNvPr id="42" name="矩形 41"/>
            <p:cNvSpPr/>
            <p:nvPr/>
          </p:nvSpPr>
          <p:spPr>
            <a:xfrm>
              <a:off x="637199" y="1546567"/>
              <a:ext cx="3230879" cy="5516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7199" y="1278433"/>
              <a:ext cx="203132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藝術與設計類</a:t>
              </a:r>
              <a:endParaRPr lang="zh-TW" alt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1"/>
            <p:cNvSpPr txBox="1">
              <a:spLocks noChangeArrowheads="1"/>
            </p:cNvSpPr>
            <p:nvPr/>
          </p:nvSpPr>
          <p:spPr bwMode="auto">
            <a:xfrm>
              <a:off x="637199" y="1590392"/>
              <a:ext cx="1620957" cy="416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設計群、藝術群</a:t>
              </a: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3974791" y="4677542"/>
            <a:ext cx="3230881" cy="819790"/>
            <a:chOff x="637198" y="1278433"/>
            <a:chExt cx="3230881" cy="819790"/>
          </a:xfrm>
        </p:grpSpPr>
        <p:sp>
          <p:nvSpPr>
            <p:cNvPr id="52" name="矩形 51"/>
            <p:cNvSpPr/>
            <p:nvPr/>
          </p:nvSpPr>
          <p:spPr>
            <a:xfrm>
              <a:off x="637198" y="1546567"/>
              <a:ext cx="3230881" cy="551656"/>
            </a:xfrm>
            <a:prstGeom prst="rect">
              <a:avLst/>
            </a:prstGeom>
            <a:solidFill>
              <a:srgbClr val="E9C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637199" y="1278433"/>
              <a:ext cx="2262158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rgbClr val="BC3E3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醫護類</a:t>
              </a:r>
              <a:r>
                <a:rPr lang="zh-TW" altLang="en-US" b="1" dirty="0">
                  <a:solidFill>
                    <a:srgbClr val="BC3E3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（僅五專）</a:t>
              </a:r>
              <a:endParaRPr lang="zh-TW" altLang="en-US" dirty="0">
                <a:solidFill>
                  <a:srgbClr val="BC3E3F"/>
                </a:solidFill>
              </a:endParaRPr>
            </a:p>
          </p:txBody>
        </p:sp>
        <p:sp>
          <p:nvSpPr>
            <p:cNvPr id="54" name="文字方塊 1"/>
            <p:cNvSpPr txBox="1">
              <a:spLocks noChangeArrowheads="1"/>
            </p:cNvSpPr>
            <p:nvPr/>
          </p:nvSpPr>
          <p:spPr bwMode="auto">
            <a:xfrm>
              <a:off x="637199" y="1590392"/>
              <a:ext cx="1415772" cy="416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衛生與醫護群</a:t>
              </a:r>
            </a:p>
          </p:txBody>
        </p:sp>
      </p:grpSp>
      <p:sp>
        <p:nvSpPr>
          <p:cNvPr id="47" name="矩形 46"/>
          <p:cNvSpPr/>
          <p:nvPr/>
        </p:nvSpPr>
        <p:spPr>
          <a:xfrm>
            <a:off x="341735" y="1569530"/>
            <a:ext cx="7133123" cy="4366814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9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73BF1ACC-5523-4BE4-917C-3351A9FE2D0C}"/>
              </a:ext>
            </a:extLst>
          </p:cNvPr>
          <p:cNvGrpSpPr/>
          <p:nvPr/>
        </p:nvGrpSpPr>
        <p:grpSpPr>
          <a:xfrm>
            <a:off x="484864" y="418745"/>
            <a:ext cx="800597" cy="853392"/>
            <a:chOff x="484864" y="418745"/>
            <a:chExt cx="800597" cy="85339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B968E77-9CB1-4514-8BB6-7571F3345E1C}"/>
                </a:ext>
              </a:extLst>
            </p:cNvPr>
            <p:cNvGrpSpPr/>
            <p:nvPr/>
          </p:nvGrpSpPr>
          <p:grpSpPr>
            <a:xfrm>
              <a:off x="484864" y="418745"/>
              <a:ext cx="800597" cy="853392"/>
              <a:chOff x="3835400" y="1789113"/>
              <a:chExt cx="1468438" cy="1565275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7624DDD1-6E21-4BE1-8F2C-3303C2A5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EE9B01E4-DD8C-45F7-A48B-3EABD7B44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01E6CB66-A733-4547-B50E-6E3C306A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A31B2675-C848-4063-A510-4F2AE6C6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47C1CF4D-E479-4AF3-AE30-33502301B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F1BEDF-9CA5-4142-B597-C2B652824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16DD1B80-CC8A-4B1D-9AD8-C722EF7DA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31302D5F-99FD-46C4-A922-C5BD5B354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A54ECBCD-665F-45DB-8720-FEF568138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id="{C06AEF60-3C47-4F29-80DD-A007A0A85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667670ED-FB92-4F48-82EB-DA6A02232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2C0CF35-DCE9-46C0-855B-4D3B70D6E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1DD986F6-B0ED-446E-A1AC-EC020E143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矩形 259">
              <a:extLst>
                <a:ext uri="{FF2B5EF4-FFF2-40B4-BE49-F238E27FC236}">
                  <a16:creationId xmlns:a16="http://schemas.microsoft.com/office/drawing/2014/main" id="{450A37EE-DE71-4CC0-B9F2-7BEEE7CDD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02" y="568442"/>
              <a:ext cx="7112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Skill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61BB28-021D-484C-8DED-2DCB70F2B489}"/>
              </a:ext>
            </a:extLst>
          </p:cNvPr>
          <p:cNvSpPr/>
          <p:nvPr/>
        </p:nvSpPr>
        <p:spPr>
          <a:xfrm>
            <a:off x="1488519" y="563374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技術型高中群科介紹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-1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6" name="Straight Connector 19">
            <a:extLst>
              <a:ext uri="{FF2B5EF4-FFF2-40B4-BE49-F238E27FC236}">
                <a16:creationId xmlns:a16="http://schemas.microsoft.com/office/drawing/2014/main" id="{0062E8E1-7ED0-493C-B949-6F18B0707C74}"/>
              </a:ext>
            </a:extLst>
          </p:cNvPr>
          <p:cNvCxnSpPr/>
          <p:nvPr/>
        </p:nvCxnSpPr>
        <p:spPr>
          <a:xfrm>
            <a:off x="6968799" y="1029582"/>
            <a:ext cx="0" cy="55297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3855773" y="1204249"/>
            <a:ext cx="3113026" cy="2732861"/>
            <a:chOff x="5440985" y="1500613"/>
            <a:chExt cx="3113026" cy="273286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3DFA4B3-5688-4ACC-9A43-1676FE55B102}"/>
                </a:ext>
              </a:extLst>
            </p:cNvPr>
            <p:cNvGrpSpPr/>
            <p:nvPr/>
          </p:nvGrpSpPr>
          <p:grpSpPr>
            <a:xfrm>
              <a:off x="5440985" y="2068195"/>
              <a:ext cx="3113026" cy="2165279"/>
              <a:chOff x="5185975" y="1932188"/>
              <a:chExt cx="3113026" cy="2165279"/>
            </a:xfrm>
          </p:grpSpPr>
          <p:sp>
            <p:nvSpPr>
              <p:cNvPr id="69" name="TextBox 53">
                <a:extLst>
                  <a:ext uri="{FF2B5EF4-FFF2-40B4-BE49-F238E27FC236}">
                    <a16:creationId xmlns:a16="http://schemas.microsoft.com/office/drawing/2014/main" id="{74E79534-6595-4BE9-ABD7-A7AE59E1428F}"/>
                  </a:ext>
                </a:extLst>
              </p:cNvPr>
              <p:cNvSpPr txBox="1"/>
              <p:nvPr/>
            </p:nvSpPr>
            <p:spPr>
              <a:xfrm>
                <a:off x="5185975" y="2343141"/>
                <a:ext cx="31130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TW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機械群包括機械科、模具科、製圖科、電腦機械製圖科、鑄造科、板金科、機械木模科、機電科、生物產業機電科、配管科</a:t>
                </a:r>
                <a:r>
                  <a:rPr lang="zh-TW" altLang="en-US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。</a:t>
                </a:r>
                <a:endParaRPr lang="zh-CN" altLang="en-US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endParaRPr>
              </a:p>
            </p:txBody>
          </p:sp>
          <p:sp>
            <p:nvSpPr>
              <p:cNvPr id="70" name="TextBox 54">
                <a:extLst>
                  <a:ext uri="{FF2B5EF4-FFF2-40B4-BE49-F238E27FC236}">
                    <a16:creationId xmlns:a16="http://schemas.microsoft.com/office/drawing/2014/main" id="{9149956F-75E3-431A-9415-DF620D112D50}"/>
                  </a:ext>
                </a:extLst>
              </p:cNvPr>
              <p:cNvSpPr txBox="1"/>
              <p:nvPr/>
            </p:nvSpPr>
            <p:spPr>
              <a:xfrm>
                <a:off x="6137385" y="1932188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charset="0"/>
                  </a:rPr>
                  <a:t>機械群</a:t>
                </a:r>
                <a:endPara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endParaRPr>
              </a:p>
            </p:txBody>
          </p:sp>
        </p:grpSp>
        <p:sp>
          <p:nvSpPr>
            <p:cNvPr id="96" name="Freeform 38"/>
            <p:cNvSpPr>
              <a:spLocks noEditPoints="1"/>
            </p:cNvSpPr>
            <p:nvPr/>
          </p:nvSpPr>
          <p:spPr bwMode="auto">
            <a:xfrm>
              <a:off x="6755014" y="1500613"/>
              <a:ext cx="420633" cy="546100"/>
            </a:xfrm>
            <a:custGeom>
              <a:avLst/>
              <a:gdLst>
                <a:gd name="T0" fmla="*/ 74 w 148"/>
                <a:gd name="T1" fmla="*/ 0 h 192"/>
                <a:gd name="T2" fmla="*/ 0 w 148"/>
                <a:gd name="T3" fmla="*/ 74 h 192"/>
                <a:gd name="T4" fmla="*/ 73 w 148"/>
                <a:gd name="T5" fmla="*/ 192 h 192"/>
                <a:gd name="T6" fmla="*/ 74 w 148"/>
                <a:gd name="T7" fmla="*/ 192 h 192"/>
                <a:gd name="T8" fmla="*/ 74 w 148"/>
                <a:gd name="T9" fmla="*/ 192 h 192"/>
                <a:gd name="T10" fmla="*/ 148 w 148"/>
                <a:gd name="T11" fmla="*/ 74 h 192"/>
                <a:gd name="T12" fmla="*/ 74 w 148"/>
                <a:gd name="T13" fmla="*/ 0 h 192"/>
                <a:gd name="T14" fmla="*/ 74 w 148"/>
                <a:gd name="T15" fmla="*/ 29 h 192"/>
                <a:gd name="T16" fmla="*/ 115 w 148"/>
                <a:gd name="T17" fmla="*/ 70 h 192"/>
                <a:gd name="T18" fmla="*/ 74 w 148"/>
                <a:gd name="T19" fmla="*/ 112 h 192"/>
                <a:gd name="T20" fmla="*/ 32 w 148"/>
                <a:gd name="T21" fmla="*/ 70 h 192"/>
                <a:gd name="T22" fmla="*/ 74 w 148"/>
                <a:gd name="T2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92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70" y="189"/>
                    <a:pt x="73" y="192"/>
                  </a:cubicBezTo>
                  <a:cubicBezTo>
                    <a:pt x="73" y="192"/>
                    <a:pt x="73" y="192"/>
                    <a:pt x="74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77" y="189"/>
                    <a:pt x="148" y="115"/>
                    <a:pt x="148" y="74"/>
                  </a:cubicBezTo>
                  <a:cubicBezTo>
                    <a:pt x="148" y="34"/>
                    <a:pt x="114" y="0"/>
                    <a:pt x="74" y="0"/>
                  </a:cubicBezTo>
                  <a:close/>
                  <a:moveTo>
                    <a:pt x="74" y="29"/>
                  </a:moveTo>
                  <a:cubicBezTo>
                    <a:pt x="96" y="29"/>
                    <a:pt x="115" y="48"/>
                    <a:pt x="115" y="70"/>
                  </a:cubicBezTo>
                  <a:cubicBezTo>
                    <a:pt x="115" y="93"/>
                    <a:pt x="96" y="112"/>
                    <a:pt x="74" y="112"/>
                  </a:cubicBezTo>
                  <a:cubicBezTo>
                    <a:pt x="51" y="112"/>
                    <a:pt x="32" y="93"/>
                    <a:pt x="32" y="70"/>
                  </a:cubicBezTo>
                  <a:cubicBezTo>
                    <a:pt x="32" y="48"/>
                    <a:pt x="51" y="29"/>
                    <a:pt x="74" y="2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207" t="3387" r="17452" b="6292"/>
          <a:stretch/>
        </p:blipFill>
        <p:spPr>
          <a:xfrm>
            <a:off x="-2949617" y="1819869"/>
            <a:ext cx="6529293" cy="3645647"/>
          </a:xfrm>
          <a:prstGeom prst="rect">
            <a:avLst/>
          </a:prstGeom>
        </p:spPr>
      </p:pic>
      <p:grpSp>
        <p:nvGrpSpPr>
          <p:cNvPr id="97" name="群組 96"/>
          <p:cNvGrpSpPr/>
          <p:nvPr/>
        </p:nvGrpSpPr>
        <p:grpSpPr>
          <a:xfrm>
            <a:off x="3855773" y="4206468"/>
            <a:ext cx="2945439" cy="2068064"/>
            <a:chOff x="5397675" y="1500613"/>
            <a:chExt cx="2945439" cy="2068064"/>
          </a:xfrm>
        </p:grpSpPr>
        <p:grpSp>
          <p:nvGrpSpPr>
            <p:cNvPr id="98" name="组合 66">
              <a:extLst>
                <a:ext uri="{FF2B5EF4-FFF2-40B4-BE49-F238E27FC236}">
                  <a16:creationId xmlns:a16="http://schemas.microsoft.com/office/drawing/2014/main" id="{53DFA4B3-5688-4ACC-9A43-1676FE55B102}"/>
                </a:ext>
              </a:extLst>
            </p:cNvPr>
            <p:cNvGrpSpPr/>
            <p:nvPr/>
          </p:nvGrpSpPr>
          <p:grpSpPr>
            <a:xfrm>
              <a:off x="5397675" y="2068195"/>
              <a:ext cx="2945439" cy="1500482"/>
              <a:chOff x="5142665" y="1932188"/>
              <a:chExt cx="2945439" cy="1500482"/>
            </a:xfrm>
          </p:grpSpPr>
          <p:sp>
            <p:nvSpPr>
              <p:cNvPr id="100" name="TextBox 53">
                <a:extLst>
                  <a:ext uri="{FF2B5EF4-FFF2-40B4-BE49-F238E27FC236}">
                    <a16:creationId xmlns:a16="http://schemas.microsoft.com/office/drawing/2014/main" id="{74E79534-6595-4BE9-ABD7-A7AE59E1428F}"/>
                  </a:ext>
                </a:extLst>
              </p:cNvPr>
              <p:cNvSpPr txBox="1"/>
              <p:nvPr/>
            </p:nvSpPr>
            <p:spPr>
              <a:xfrm>
                <a:off x="5142665" y="2343141"/>
                <a:ext cx="2945439" cy="108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TW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動力機械群包括汽車科、重機科、飛機修護科、動力機械科、農業機械科。</a:t>
                </a:r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endParaRPr>
              </a:p>
            </p:txBody>
          </p:sp>
          <p:sp>
            <p:nvSpPr>
              <p:cNvPr id="101" name="TextBox 54">
                <a:extLst>
                  <a:ext uri="{FF2B5EF4-FFF2-40B4-BE49-F238E27FC236}">
                    <a16:creationId xmlns:a16="http://schemas.microsoft.com/office/drawing/2014/main" id="{9149956F-75E3-431A-9415-DF620D112D50}"/>
                  </a:ext>
                </a:extLst>
              </p:cNvPr>
              <p:cNvSpPr txBox="1"/>
              <p:nvPr/>
            </p:nvSpPr>
            <p:spPr>
              <a:xfrm>
                <a:off x="5829609" y="193218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charset="0"/>
                  </a:rPr>
                  <a:t>動力機械群</a:t>
                </a:r>
                <a:endPara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endParaRPr>
              </a:p>
            </p:txBody>
          </p:sp>
        </p:grpSp>
        <p:sp>
          <p:nvSpPr>
            <p:cNvPr id="99" name="Freeform 38"/>
            <p:cNvSpPr>
              <a:spLocks noEditPoints="1"/>
            </p:cNvSpPr>
            <p:nvPr/>
          </p:nvSpPr>
          <p:spPr bwMode="auto">
            <a:xfrm>
              <a:off x="6755014" y="1500613"/>
              <a:ext cx="420633" cy="546100"/>
            </a:xfrm>
            <a:custGeom>
              <a:avLst/>
              <a:gdLst>
                <a:gd name="T0" fmla="*/ 74 w 148"/>
                <a:gd name="T1" fmla="*/ 0 h 192"/>
                <a:gd name="T2" fmla="*/ 0 w 148"/>
                <a:gd name="T3" fmla="*/ 74 h 192"/>
                <a:gd name="T4" fmla="*/ 73 w 148"/>
                <a:gd name="T5" fmla="*/ 192 h 192"/>
                <a:gd name="T6" fmla="*/ 74 w 148"/>
                <a:gd name="T7" fmla="*/ 192 h 192"/>
                <a:gd name="T8" fmla="*/ 74 w 148"/>
                <a:gd name="T9" fmla="*/ 192 h 192"/>
                <a:gd name="T10" fmla="*/ 148 w 148"/>
                <a:gd name="T11" fmla="*/ 74 h 192"/>
                <a:gd name="T12" fmla="*/ 74 w 148"/>
                <a:gd name="T13" fmla="*/ 0 h 192"/>
                <a:gd name="T14" fmla="*/ 74 w 148"/>
                <a:gd name="T15" fmla="*/ 29 h 192"/>
                <a:gd name="T16" fmla="*/ 115 w 148"/>
                <a:gd name="T17" fmla="*/ 70 h 192"/>
                <a:gd name="T18" fmla="*/ 74 w 148"/>
                <a:gd name="T19" fmla="*/ 112 h 192"/>
                <a:gd name="T20" fmla="*/ 32 w 148"/>
                <a:gd name="T21" fmla="*/ 70 h 192"/>
                <a:gd name="T22" fmla="*/ 74 w 148"/>
                <a:gd name="T2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92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70" y="189"/>
                    <a:pt x="73" y="192"/>
                  </a:cubicBezTo>
                  <a:cubicBezTo>
                    <a:pt x="73" y="192"/>
                    <a:pt x="73" y="192"/>
                    <a:pt x="74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77" y="189"/>
                    <a:pt x="148" y="115"/>
                    <a:pt x="148" y="74"/>
                  </a:cubicBezTo>
                  <a:cubicBezTo>
                    <a:pt x="148" y="34"/>
                    <a:pt x="114" y="0"/>
                    <a:pt x="74" y="0"/>
                  </a:cubicBezTo>
                  <a:close/>
                  <a:moveTo>
                    <a:pt x="74" y="29"/>
                  </a:moveTo>
                  <a:cubicBezTo>
                    <a:pt x="96" y="29"/>
                    <a:pt x="115" y="48"/>
                    <a:pt x="115" y="70"/>
                  </a:cubicBezTo>
                  <a:cubicBezTo>
                    <a:pt x="115" y="93"/>
                    <a:pt x="96" y="112"/>
                    <a:pt x="74" y="112"/>
                  </a:cubicBezTo>
                  <a:cubicBezTo>
                    <a:pt x="51" y="112"/>
                    <a:pt x="32" y="93"/>
                    <a:pt x="32" y="70"/>
                  </a:cubicBezTo>
                  <a:cubicBezTo>
                    <a:pt x="32" y="48"/>
                    <a:pt x="51" y="29"/>
                    <a:pt x="74" y="2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7136386" y="2687346"/>
            <a:ext cx="2398070" cy="2723628"/>
            <a:chOff x="5762780" y="1500613"/>
            <a:chExt cx="2398070" cy="2723628"/>
          </a:xfrm>
        </p:grpSpPr>
        <p:grpSp>
          <p:nvGrpSpPr>
            <p:cNvPr id="103" name="组合 66">
              <a:extLst>
                <a:ext uri="{FF2B5EF4-FFF2-40B4-BE49-F238E27FC236}">
                  <a16:creationId xmlns:a16="http://schemas.microsoft.com/office/drawing/2014/main" id="{53DFA4B3-5688-4ACC-9A43-1676FE55B102}"/>
                </a:ext>
              </a:extLst>
            </p:cNvPr>
            <p:cNvGrpSpPr/>
            <p:nvPr/>
          </p:nvGrpSpPr>
          <p:grpSpPr>
            <a:xfrm>
              <a:off x="5762780" y="2068195"/>
              <a:ext cx="2398070" cy="2156046"/>
              <a:chOff x="5507770" y="1932188"/>
              <a:chExt cx="2398070" cy="2156046"/>
            </a:xfrm>
          </p:grpSpPr>
          <p:sp>
            <p:nvSpPr>
              <p:cNvPr id="105" name="TextBox 53">
                <a:extLst>
                  <a:ext uri="{FF2B5EF4-FFF2-40B4-BE49-F238E27FC236}">
                    <a16:creationId xmlns:a16="http://schemas.microsoft.com/office/drawing/2014/main" id="{74E79534-6595-4BE9-ABD7-A7AE59E1428F}"/>
                  </a:ext>
                </a:extLst>
              </p:cNvPr>
              <p:cNvSpPr txBox="1"/>
              <p:nvPr/>
            </p:nvSpPr>
            <p:spPr>
              <a:xfrm>
                <a:off x="5507770" y="2343141"/>
                <a:ext cx="2398070" cy="174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TW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電機與電子群包括電機科、控制科、冷凍空調科、資訊科、電子科、航空電子科、電子通信科。</a:t>
                </a:r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endParaRPr>
              </a:p>
            </p:txBody>
          </p:sp>
          <p:sp>
            <p:nvSpPr>
              <p:cNvPr id="106" name="TextBox 54">
                <a:extLst>
                  <a:ext uri="{FF2B5EF4-FFF2-40B4-BE49-F238E27FC236}">
                    <a16:creationId xmlns:a16="http://schemas.microsoft.com/office/drawing/2014/main" id="{9149956F-75E3-431A-9415-DF620D112D50}"/>
                  </a:ext>
                </a:extLst>
              </p:cNvPr>
              <p:cNvSpPr txBox="1"/>
              <p:nvPr/>
            </p:nvSpPr>
            <p:spPr>
              <a:xfrm>
                <a:off x="5675721" y="193218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charset="0"/>
                  </a:rPr>
                  <a:t>電機與電子群</a:t>
                </a:r>
                <a:endPara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endParaRPr>
              </a:p>
            </p:txBody>
          </p:sp>
        </p:grpSp>
        <p:sp>
          <p:nvSpPr>
            <p:cNvPr id="104" name="Freeform 38"/>
            <p:cNvSpPr>
              <a:spLocks noEditPoints="1"/>
            </p:cNvSpPr>
            <p:nvPr/>
          </p:nvSpPr>
          <p:spPr bwMode="auto">
            <a:xfrm>
              <a:off x="6755014" y="1500613"/>
              <a:ext cx="420633" cy="546100"/>
            </a:xfrm>
            <a:custGeom>
              <a:avLst/>
              <a:gdLst>
                <a:gd name="T0" fmla="*/ 74 w 148"/>
                <a:gd name="T1" fmla="*/ 0 h 192"/>
                <a:gd name="T2" fmla="*/ 0 w 148"/>
                <a:gd name="T3" fmla="*/ 74 h 192"/>
                <a:gd name="T4" fmla="*/ 73 w 148"/>
                <a:gd name="T5" fmla="*/ 192 h 192"/>
                <a:gd name="T6" fmla="*/ 74 w 148"/>
                <a:gd name="T7" fmla="*/ 192 h 192"/>
                <a:gd name="T8" fmla="*/ 74 w 148"/>
                <a:gd name="T9" fmla="*/ 192 h 192"/>
                <a:gd name="T10" fmla="*/ 148 w 148"/>
                <a:gd name="T11" fmla="*/ 74 h 192"/>
                <a:gd name="T12" fmla="*/ 74 w 148"/>
                <a:gd name="T13" fmla="*/ 0 h 192"/>
                <a:gd name="T14" fmla="*/ 74 w 148"/>
                <a:gd name="T15" fmla="*/ 29 h 192"/>
                <a:gd name="T16" fmla="*/ 115 w 148"/>
                <a:gd name="T17" fmla="*/ 70 h 192"/>
                <a:gd name="T18" fmla="*/ 74 w 148"/>
                <a:gd name="T19" fmla="*/ 112 h 192"/>
                <a:gd name="T20" fmla="*/ 32 w 148"/>
                <a:gd name="T21" fmla="*/ 70 h 192"/>
                <a:gd name="T22" fmla="*/ 74 w 148"/>
                <a:gd name="T2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92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70" y="189"/>
                    <a:pt x="73" y="192"/>
                  </a:cubicBezTo>
                  <a:cubicBezTo>
                    <a:pt x="73" y="192"/>
                    <a:pt x="73" y="192"/>
                    <a:pt x="74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77" y="189"/>
                    <a:pt x="148" y="115"/>
                    <a:pt x="148" y="74"/>
                  </a:cubicBezTo>
                  <a:cubicBezTo>
                    <a:pt x="148" y="34"/>
                    <a:pt x="114" y="0"/>
                    <a:pt x="74" y="0"/>
                  </a:cubicBezTo>
                  <a:close/>
                  <a:moveTo>
                    <a:pt x="74" y="29"/>
                  </a:moveTo>
                  <a:cubicBezTo>
                    <a:pt x="96" y="29"/>
                    <a:pt x="115" y="48"/>
                    <a:pt x="115" y="70"/>
                  </a:cubicBezTo>
                  <a:cubicBezTo>
                    <a:pt x="115" y="93"/>
                    <a:pt x="96" y="112"/>
                    <a:pt x="74" y="112"/>
                  </a:cubicBezTo>
                  <a:cubicBezTo>
                    <a:pt x="51" y="112"/>
                    <a:pt x="32" y="93"/>
                    <a:pt x="32" y="70"/>
                  </a:cubicBezTo>
                  <a:cubicBezTo>
                    <a:pt x="32" y="48"/>
                    <a:pt x="51" y="29"/>
                    <a:pt x="74" y="2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8" name="Picture 4" descr="高苑工商機械科 林祖廷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863" y="-181404"/>
            <a:ext cx="2704637" cy="181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動力機械群科– 職人SHOKUZiN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7" b="13018"/>
          <a:stretch/>
        </p:blipFill>
        <p:spPr bwMode="auto">
          <a:xfrm>
            <a:off x="9719394" y="3648194"/>
            <a:ext cx="2613726" cy="15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d21z1lkjasv98s.cloudfront.net/wp-content/uploads/2020/09/23220111/76011a-20200923115424562-0-1024x68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583" y="1713691"/>
            <a:ext cx="2730232" cy="18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一張含有 文字, 個人, 室內, 年輕 的圖片&#10;&#10;自動產生的描述">
            <a:extLst>
              <a:ext uri="{FF2B5EF4-FFF2-40B4-BE49-F238E27FC236}">
                <a16:creationId xmlns:a16="http://schemas.microsoft.com/office/drawing/2014/main" id="{89BC72B1-265C-BE47-BA8E-486821B059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0"/>
          <a:stretch/>
        </p:blipFill>
        <p:spPr>
          <a:xfrm>
            <a:off x="9702042" y="5349608"/>
            <a:ext cx="2613726" cy="17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62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3" y="3554391"/>
            <a:ext cx="5289154" cy="33036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b="8626"/>
          <a:stretch/>
        </p:blipFill>
        <p:spPr>
          <a:xfrm>
            <a:off x="5547363" y="851075"/>
            <a:ext cx="4976410" cy="4547174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73BF1ACC-5523-4BE4-917C-3351A9FE2D0C}"/>
              </a:ext>
            </a:extLst>
          </p:cNvPr>
          <p:cNvGrpSpPr/>
          <p:nvPr/>
        </p:nvGrpSpPr>
        <p:grpSpPr>
          <a:xfrm>
            <a:off x="484864" y="418745"/>
            <a:ext cx="800597" cy="853392"/>
            <a:chOff x="484864" y="418745"/>
            <a:chExt cx="800597" cy="85339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B968E77-9CB1-4514-8BB6-7571F3345E1C}"/>
                </a:ext>
              </a:extLst>
            </p:cNvPr>
            <p:cNvGrpSpPr/>
            <p:nvPr/>
          </p:nvGrpSpPr>
          <p:grpSpPr>
            <a:xfrm>
              <a:off x="484864" y="418745"/>
              <a:ext cx="800597" cy="853392"/>
              <a:chOff x="3835400" y="1789113"/>
              <a:chExt cx="1468438" cy="1565275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7624DDD1-6E21-4BE1-8F2C-3303C2A5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EE9B01E4-DD8C-45F7-A48B-3EABD7B44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01E6CB66-A733-4547-B50E-6E3C306A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A31B2675-C848-4063-A510-4F2AE6C6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47C1CF4D-E479-4AF3-AE30-33502301B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F1BEDF-9CA5-4142-B597-C2B652824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16DD1B80-CC8A-4B1D-9AD8-C722EF7DA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31302D5F-99FD-46C4-A922-C5BD5B354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A54ECBCD-665F-45DB-8720-FEF568138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id="{C06AEF60-3C47-4F29-80DD-A007A0A85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667670ED-FB92-4F48-82EB-DA6A02232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2C0CF35-DCE9-46C0-855B-4D3B70D6E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1DD986F6-B0ED-446E-A1AC-EC020E143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矩形 259">
              <a:extLst>
                <a:ext uri="{FF2B5EF4-FFF2-40B4-BE49-F238E27FC236}">
                  <a16:creationId xmlns:a16="http://schemas.microsoft.com/office/drawing/2014/main" id="{450A37EE-DE71-4CC0-B9F2-7BEEE7CDD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02" y="568442"/>
              <a:ext cx="7112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Skill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61BB28-021D-484C-8DED-2DCB70F2B489}"/>
              </a:ext>
            </a:extLst>
          </p:cNvPr>
          <p:cNvSpPr/>
          <p:nvPr/>
        </p:nvSpPr>
        <p:spPr>
          <a:xfrm>
            <a:off x="1488519" y="563374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技術型高中群科介紹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-2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824691" y="2489866"/>
            <a:ext cx="2398070" cy="2058831"/>
            <a:chOff x="5762780" y="1500613"/>
            <a:chExt cx="2398070" cy="205883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3DFA4B3-5688-4ACC-9A43-1676FE55B102}"/>
                </a:ext>
              </a:extLst>
            </p:cNvPr>
            <p:cNvGrpSpPr/>
            <p:nvPr/>
          </p:nvGrpSpPr>
          <p:grpSpPr>
            <a:xfrm>
              <a:off x="5762780" y="2068195"/>
              <a:ext cx="2398070" cy="1491249"/>
              <a:chOff x="5507770" y="1932188"/>
              <a:chExt cx="2398070" cy="1491249"/>
            </a:xfrm>
          </p:grpSpPr>
          <p:sp>
            <p:nvSpPr>
              <p:cNvPr id="69" name="TextBox 53">
                <a:extLst>
                  <a:ext uri="{FF2B5EF4-FFF2-40B4-BE49-F238E27FC236}">
                    <a16:creationId xmlns:a16="http://schemas.microsoft.com/office/drawing/2014/main" id="{74E79534-6595-4BE9-ABD7-A7AE59E1428F}"/>
                  </a:ext>
                </a:extLst>
              </p:cNvPr>
              <p:cNvSpPr txBox="1"/>
              <p:nvPr/>
            </p:nvSpPr>
            <p:spPr>
              <a:xfrm>
                <a:off x="5507770" y="2343141"/>
                <a:ext cx="2398070" cy="1080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TW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化工群包括化工科、紡織科、染整科、</a:t>
                </a:r>
                <a:r>
                  <a:rPr lang="en-US" altLang="zh-TW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(</a:t>
                </a:r>
                <a:r>
                  <a:rPr lang="zh-TW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環境檢驗科</a:t>
                </a:r>
                <a:r>
                  <a:rPr lang="en-US" altLang="zh-TW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)</a:t>
                </a:r>
                <a:r>
                  <a:rPr lang="zh-TW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。</a:t>
                </a:r>
              </a:p>
            </p:txBody>
          </p:sp>
          <p:sp>
            <p:nvSpPr>
              <p:cNvPr id="70" name="TextBox 54">
                <a:extLst>
                  <a:ext uri="{FF2B5EF4-FFF2-40B4-BE49-F238E27FC236}">
                    <a16:creationId xmlns:a16="http://schemas.microsoft.com/office/drawing/2014/main" id="{9149956F-75E3-431A-9415-DF620D112D50}"/>
                  </a:ext>
                </a:extLst>
              </p:cNvPr>
              <p:cNvSpPr txBox="1"/>
              <p:nvPr/>
            </p:nvSpPr>
            <p:spPr>
              <a:xfrm>
                <a:off x="6137385" y="1932188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charset="0"/>
                  </a:rPr>
                  <a:t>化工群</a:t>
                </a:r>
                <a:endPara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endParaRPr>
              </a:p>
            </p:txBody>
          </p:sp>
        </p:grpSp>
        <p:sp>
          <p:nvSpPr>
            <p:cNvPr id="96" name="Freeform 38"/>
            <p:cNvSpPr>
              <a:spLocks noEditPoints="1"/>
            </p:cNvSpPr>
            <p:nvPr/>
          </p:nvSpPr>
          <p:spPr bwMode="auto">
            <a:xfrm>
              <a:off x="6755014" y="1500613"/>
              <a:ext cx="420633" cy="546100"/>
            </a:xfrm>
            <a:custGeom>
              <a:avLst/>
              <a:gdLst>
                <a:gd name="T0" fmla="*/ 74 w 148"/>
                <a:gd name="T1" fmla="*/ 0 h 192"/>
                <a:gd name="T2" fmla="*/ 0 w 148"/>
                <a:gd name="T3" fmla="*/ 74 h 192"/>
                <a:gd name="T4" fmla="*/ 73 w 148"/>
                <a:gd name="T5" fmla="*/ 192 h 192"/>
                <a:gd name="T6" fmla="*/ 74 w 148"/>
                <a:gd name="T7" fmla="*/ 192 h 192"/>
                <a:gd name="T8" fmla="*/ 74 w 148"/>
                <a:gd name="T9" fmla="*/ 192 h 192"/>
                <a:gd name="T10" fmla="*/ 148 w 148"/>
                <a:gd name="T11" fmla="*/ 74 h 192"/>
                <a:gd name="T12" fmla="*/ 74 w 148"/>
                <a:gd name="T13" fmla="*/ 0 h 192"/>
                <a:gd name="T14" fmla="*/ 74 w 148"/>
                <a:gd name="T15" fmla="*/ 29 h 192"/>
                <a:gd name="T16" fmla="*/ 115 w 148"/>
                <a:gd name="T17" fmla="*/ 70 h 192"/>
                <a:gd name="T18" fmla="*/ 74 w 148"/>
                <a:gd name="T19" fmla="*/ 112 h 192"/>
                <a:gd name="T20" fmla="*/ 32 w 148"/>
                <a:gd name="T21" fmla="*/ 70 h 192"/>
                <a:gd name="T22" fmla="*/ 74 w 148"/>
                <a:gd name="T2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92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70" y="189"/>
                    <a:pt x="73" y="192"/>
                  </a:cubicBezTo>
                  <a:cubicBezTo>
                    <a:pt x="73" y="192"/>
                    <a:pt x="73" y="192"/>
                    <a:pt x="74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77" y="189"/>
                    <a:pt x="148" y="115"/>
                    <a:pt x="148" y="74"/>
                  </a:cubicBezTo>
                  <a:cubicBezTo>
                    <a:pt x="148" y="34"/>
                    <a:pt x="114" y="0"/>
                    <a:pt x="74" y="0"/>
                  </a:cubicBezTo>
                  <a:close/>
                  <a:moveTo>
                    <a:pt x="74" y="29"/>
                  </a:moveTo>
                  <a:cubicBezTo>
                    <a:pt x="96" y="29"/>
                    <a:pt x="115" y="48"/>
                    <a:pt x="115" y="70"/>
                  </a:cubicBezTo>
                  <a:cubicBezTo>
                    <a:pt x="115" y="93"/>
                    <a:pt x="96" y="112"/>
                    <a:pt x="74" y="112"/>
                  </a:cubicBezTo>
                  <a:cubicBezTo>
                    <a:pt x="51" y="112"/>
                    <a:pt x="32" y="93"/>
                    <a:pt x="32" y="70"/>
                  </a:cubicBezTo>
                  <a:cubicBezTo>
                    <a:pt x="32" y="48"/>
                    <a:pt x="51" y="29"/>
                    <a:pt x="74" y="2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7" name="群組 96"/>
          <p:cNvGrpSpPr/>
          <p:nvPr/>
        </p:nvGrpSpPr>
        <p:grpSpPr>
          <a:xfrm>
            <a:off x="9451554" y="1061545"/>
            <a:ext cx="2398070" cy="2058831"/>
            <a:chOff x="5762780" y="1500613"/>
            <a:chExt cx="2398070" cy="2058831"/>
          </a:xfrm>
        </p:grpSpPr>
        <p:grpSp>
          <p:nvGrpSpPr>
            <p:cNvPr id="98" name="组合 66">
              <a:extLst>
                <a:ext uri="{FF2B5EF4-FFF2-40B4-BE49-F238E27FC236}">
                  <a16:creationId xmlns:a16="http://schemas.microsoft.com/office/drawing/2014/main" id="{53DFA4B3-5688-4ACC-9A43-1676FE55B102}"/>
                </a:ext>
              </a:extLst>
            </p:cNvPr>
            <p:cNvGrpSpPr/>
            <p:nvPr/>
          </p:nvGrpSpPr>
          <p:grpSpPr>
            <a:xfrm>
              <a:off x="5762780" y="2068195"/>
              <a:ext cx="2398070" cy="1491249"/>
              <a:chOff x="5507770" y="1932188"/>
              <a:chExt cx="2398070" cy="1491249"/>
            </a:xfrm>
          </p:grpSpPr>
          <p:sp>
            <p:nvSpPr>
              <p:cNvPr id="100" name="TextBox 53">
                <a:extLst>
                  <a:ext uri="{FF2B5EF4-FFF2-40B4-BE49-F238E27FC236}">
                    <a16:creationId xmlns:a16="http://schemas.microsoft.com/office/drawing/2014/main" id="{74E79534-6595-4BE9-ABD7-A7AE59E1428F}"/>
                  </a:ext>
                </a:extLst>
              </p:cNvPr>
              <p:cNvSpPr txBox="1"/>
              <p:nvPr/>
            </p:nvSpPr>
            <p:spPr>
              <a:xfrm>
                <a:off x="5507770" y="2343141"/>
                <a:ext cx="2398070" cy="1080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TW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rPr>
                  <a:t>土木與建築群包括土木科、建築科、消防工程科、空間測繪科。</a:t>
                </a:r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endParaRPr>
              </a:p>
            </p:txBody>
          </p:sp>
          <p:sp>
            <p:nvSpPr>
              <p:cNvPr id="101" name="TextBox 54">
                <a:extLst>
                  <a:ext uri="{FF2B5EF4-FFF2-40B4-BE49-F238E27FC236}">
                    <a16:creationId xmlns:a16="http://schemas.microsoft.com/office/drawing/2014/main" id="{9149956F-75E3-431A-9415-DF620D112D50}"/>
                  </a:ext>
                </a:extLst>
              </p:cNvPr>
              <p:cNvSpPr txBox="1"/>
              <p:nvPr/>
            </p:nvSpPr>
            <p:spPr>
              <a:xfrm>
                <a:off x="5675721" y="193218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charset="0"/>
                  </a:rPr>
                  <a:t>土木與建築群</a:t>
                </a:r>
                <a:endPara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endParaRPr>
              </a:p>
            </p:txBody>
          </p:sp>
        </p:grpSp>
        <p:sp>
          <p:nvSpPr>
            <p:cNvPr id="99" name="Freeform 38"/>
            <p:cNvSpPr>
              <a:spLocks noEditPoints="1"/>
            </p:cNvSpPr>
            <p:nvPr/>
          </p:nvSpPr>
          <p:spPr bwMode="auto">
            <a:xfrm>
              <a:off x="6755014" y="1500613"/>
              <a:ext cx="420633" cy="546100"/>
            </a:xfrm>
            <a:custGeom>
              <a:avLst/>
              <a:gdLst>
                <a:gd name="T0" fmla="*/ 74 w 148"/>
                <a:gd name="T1" fmla="*/ 0 h 192"/>
                <a:gd name="T2" fmla="*/ 0 w 148"/>
                <a:gd name="T3" fmla="*/ 74 h 192"/>
                <a:gd name="T4" fmla="*/ 73 w 148"/>
                <a:gd name="T5" fmla="*/ 192 h 192"/>
                <a:gd name="T6" fmla="*/ 74 w 148"/>
                <a:gd name="T7" fmla="*/ 192 h 192"/>
                <a:gd name="T8" fmla="*/ 74 w 148"/>
                <a:gd name="T9" fmla="*/ 192 h 192"/>
                <a:gd name="T10" fmla="*/ 148 w 148"/>
                <a:gd name="T11" fmla="*/ 74 h 192"/>
                <a:gd name="T12" fmla="*/ 74 w 148"/>
                <a:gd name="T13" fmla="*/ 0 h 192"/>
                <a:gd name="T14" fmla="*/ 74 w 148"/>
                <a:gd name="T15" fmla="*/ 29 h 192"/>
                <a:gd name="T16" fmla="*/ 115 w 148"/>
                <a:gd name="T17" fmla="*/ 70 h 192"/>
                <a:gd name="T18" fmla="*/ 74 w 148"/>
                <a:gd name="T19" fmla="*/ 112 h 192"/>
                <a:gd name="T20" fmla="*/ 32 w 148"/>
                <a:gd name="T21" fmla="*/ 70 h 192"/>
                <a:gd name="T22" fmla="*/ 74 w 148"/>
                <a:gd name="T2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92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70" y="189"/>
                    <a:pt x="73" y="192"/>
                  </a:cubicBezTo>
                  <a:cubicBezTo>
                    <a:pt x="73" y="192"/>
                    <a:pt x="73" y="192"/>
                    <a:pt x="74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77" y="189"/>
                    <a:pt x="148" y="115"/>
                    <a:pt x="148" y="74"/>
                  </a:cubicBezTo>
                  <a:cubicBezTo>
                    <a:pt x="148" y="34"/>
                    <a:pt x="114" y="0"/>
                    <a:pt x="74" y="0"/>
                  </a:cubicBezTo>
                  <a:close/>
                  <a:moveTo>
                    <a:pt x="74" y="29"/>
                  </a:moveTo>
                  <a:cubicBezTo>
                    <a:pt x="96" y="29"/>
                    <a:pt x="115" y="48"/>
                    <a:pt x="115" y="70"/>
                  </a:cubicBezTo>
                  <a:cubicBezTo>
                    <a:pt x="115" y="93"/>
                    <a:pt x="96" y="112"/>
                    <a:pt x="74" y="112"/>
                  </a:cubicBezTo>
                  <a:cubicBezTo>
                    <a:pt x="51" y="112"/>
                    <a:pt x="32" y="93"/>
                    <a:pt x="32" y="70"/>
                  </a:cubicBezTo>
                  <a:cubicBezTo>
                    <a:pt x="32" y="48"/>
                    <a:pt x="51" y="29"/>
                    <a:pt x="74" y="2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3" name="Picture 2" descr="http://adapt.k12ea.gov.tw/assets/images/n/n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982" y="4219835"/>
            <a:ext cx="2837497" cy="21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3.googleusercontent.com/proxy/5HUElgXVUtNeKSSHwnibTmvu9w1adAkIM1QmiPE7y5FB-Y43Cx3GkKgDo6OglNVWxzQqAdyNJOrrI-qqTUft71AOA1gOoEHkYc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3" y="1794475"/>
            <a:ext cx="3082865" cy="157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62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ople discussing present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50" y="2981681"/>
            <a:ext cx="5607322" cy="37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73BF1ACC-5523-4BE4-917C-3351A9FE2D0C}"/>
              </a:ext>
            </a:extLst>
          </p:cNvPr>
          <p:cNvGrpSpPr/>
          <p:nvPr/>
        </p:nvGrpSpPr>
        <p:grpSpPr>
          <a:xfrm>
            <a:off x="484864" y="418745"/>
            <a:ext cx="800597" cy="853392"/>
            <a:chOff x="484864" y="418745"/>
            <a:chExt cx="800597" cy="85339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B968E77-9CB1-4514-8BB6-7571F3345E1C}"/>
                </a:ext>
              </a:extLst>
            </p:cNvPr>
            <p:cNvGrpSpPr/>
            <p:nvPr/>
          </p:nvGrpSpPr>
          <p:grpSpPr>
            <a:xfrm>
              <a:off x="484864" y="418745"/>
              <a:ext cx="800597" cy="853392"/>
              <a:chOff x="3835400" y="1789113"/>
              <a:chExt cx="1468438" cy="1565275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7624DDD1-6E21-4BE1-8F2C-3303C2A5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EE9B01E4-DD8C-45F7-A48B-3EABD7B44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01E6CB66-A733-4547-B50E-6E3C306A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A31B2675-C848-4063-A510-4F2AE6C6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47C1CF4D-E479-4AF3-AE30-33502301B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F1BEDF-9CA5-4142-B597-C2B652824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16DD1B80-CC8A-4B1D-9AD8-C722EF7DA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31302D5F-99FD-46C4-A922-C5BD5B354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A54ECBCD-665F-45DB-8720-FEF568138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id="{C06AEF60-3C47-4F29-80DD-A007A0A85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667670ED-FB92-4F48-82EB-DA6A02232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2C0CF35-DCE9-46C0-855B-4D3B70D6E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1DD986F6-B0ED-446E-A1AC-EC020E143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矩形 259">
              <a:extLst>
                <a:ext uri="{FF2B5EF4-FFF2-40B4-BE49-F238E27FC236}">
                  <a16:creationId xmlns:a16="http://schemas.microsoft.com/office/drawing/2014/main" id="{450A37EE-DE71-4CC0-B9F2-7BEEE7CDD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02" y="568442"/>
              <a:ext cx="7112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Skill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61BB28-021D-484C-8DED-2DCB70F2B489}"/>
              </a:ext>
            </a:extLst>
          </p:cNvPr>
          <p:cNvSpPr/>
          <p:nvPr/>
        </p:nvSpPr>
        <p:spPr>
          <a:xfrm>
            <a:off x="1488519" y="563374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技術型高中群科介紹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-3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8783D2E1-049E-4F2D-AFFF-97D0833BD232}"/>
              </a:ext>
            </a:extLst>
          </p:cNvPr>
          <p:cNvCxnSpPr/>
          <p:nvPr/>
        </p:nvCxnSpPr>
        <p:spPr>
          <a:xfrm>
            <a:off x="3722046" y="1838542"/>
            <a:ext cx="778667" cy="557212"/>
          </a:xfrm>
          <a:prstGeom prst="bentConnector3">
            <a:avLst/>
          </a:prstGeom>
          <a:noFill/>
          <a:ln w="12700" cap="flat" cmpd="sng" algn="ctr">
            <a:solidFill>
              <a:srgbClr val="706659"/>
            </a:solidFill>
            <a:prstDash val="solid"/>
            <a:miter lim="800000"/>
          </a:ln>
          <a:effectLst/>
        </p:spPr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486B7134-82CA-4D50-B847-71650D83CB83}"/>
              </a:ext>
            </a:extLst>
          </p:cNvPr>
          <p:cNvCxnSpPr>
            <a:cxnSpLocks/>
          </p:cNvCxnSpPr>
          <p:nvPr/>
        </p:nvCxnSpPr>
        <p:spPr>
          <a:xfrm flipV="1">
            <a:off x="6410502" y="2791697"/>
            <a:ext cx="817959" cy="401555"/>
          </a:xfrm>
          <a:prstGeom prst="bentConnector3">
            <a:avLst/>
          </a:prstGeom>
          <a:noFill/>
          <a:ln w="12700" cap="flat" cmpd="sng" algn="ctr">
            <a:solidFill>
              <a:srgbClr val="706659"/>
            </a:solidFill>
            <a:prstDash val="solid"/>
            <a:miter lim="800000"/>
          </a:ln>
          <a:effectLst/>
        </p:spPr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D11A5A38-BE20-4995-A296-47CDC0A65CD1}"/>
              </a:ext>
            </a:extLst>
          </p:cNvPr>
          <p:cNvCxnSpPr>
            <a:cxnSpLocks/>
          </p:cNvCxnSpPr>
          <p:nvPr/>
        </p:nvCxnSpPr>
        <p:spPr>
          <a:xfrm flipV="1">
            <a:off x="3176740" y="4253217"/>
            <a:ext cx="806256" cy="493565"/>
          </a:xfrm>
          <a:prstGeom prst="bentConnector3">
            <a:avLst/>
          </a:prstGeom>
          <a:noFill/>
          <a:ln w="12700" cap="flat" cmpd="sng" algn="ctr">
            <a:solidFill>
              <a:srgbClr val="706659"/>
            </a:solidFill>
            <a:prstDash val="solid"/>
            <a:miter lim="800000"/>
          </a:ln>
          <a:effectLst/>
        </p:spPr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42857B93-98F7-4C23-A97F-1032E1250096}"/>
              </a:ext>
            </a:extLst>
          </p:cNvPr>
          <p:cNvCxnSpPr>
            <a:cxnSpLocks/>
          </p:cNvCxnSpPr>
          <p:nvPr/>
        </p:nvCxnSpPr>
        <p:spPr>
          <a:xfrm flipV="1">
            <a:off x="8397317" y="3856801"/>
            <a:ext cx="689078" cy="471623"/>
          </a:xfrm>
          <a:prstGeom prst="bentConnector3">
            <a:avLst/>
          </a:prstGeom>
          <a:noFill/>
          <a:ln w="12700" cap="flat" cmpd="sng" algn="ctr">
            <a:solidFill>
              <a:srgbClr val="706659"/>
            </a:solidFill>
            <a:prstDash val="solid"/>
            <a:miter lim="800000"/>
          </a:ln>
          <a:effectLst/>
        </p:spPr>
      </p:cxnSp>
      <p:cxnSp>
        <p:nvCxnSpPr>
          <p:cNvPr id="32" name="连接符: 肘形 104">
            <a:extLst>
              <a:ext uri="{FF2B5EF4-FFF2-40B4-BE49-F238E27FC236}">
                <a16:creationId xmlns:a16="http://schemas.microsoft.com/office/drawing/2014/main" id="{42857B93-98F7-4C23-A97F-1032E1250096}"/>
              </a:ext>
            </a:extLst>
          </p:cNvPr>
          <p:cNvCxnSpPr>
            <a:cxnSpLocks/>
          </p:cNvCxnSpPr>
          <p:nvPr/>
        </p:nvCxnSpPr>
        <p:spPr>
          <a:xfrm flipV="1">
            <a:off x="8550923" y="5260364"/>
            <a:ext cx="689078" cy="471623"/>
          </a:xfrm>
          <a:prstGeom prst="bentConnector3">
            <a:avLst/>
          </a:prstGeom>
          <a:noFill/>
          <a:ln w="12700" cap="flat" cmpd="sng" algn="ctr">
            <a:solidFill>
              <a:srgbClr val="706659"/>
            </a:solidFill>
            <a:prstDash val="solid"/>
            <a:miter lim="800000"/>
          </a:ln>
          <a:effectLst/>
        </p:spPr>
      </p:cxnSp>
      <p:grpSp>
        <p:nvGrpSpPr>
          <p:cNvPr id="9" name="群組 8"/>
          <p:cNvGrpSpPr/>
          <p:nvPr/>
        </p:nvGrpSpPr>
        <p:grpSpPr>
          <a:xfrm>
            <a:off x="452828" y="1601002"/>
            <a:ext cx="3245556" cy="2519024"/>
            <a:chOff x="452828" y="1601002"/>
            <a:chExt cx="3245556" cy="2519024"/>
          </a:xfrm>
        </p:grpSpPr>
        <p:sp>
          <p:nvSpPr>
            <p:cNvPr id="112" name="Title 20">
              <a:extLst>
                <a:ext uri="{FF2B5EF4-FFF2-40B4-BE49-F238E27FC236}">
                  <a16:creationId xmlns:a16="http://schemas.microsoft.com/office/drawing/2014/main" id="{2CC0C3E0-B1F5-4BF4-9C7B-8709E29EA3A2}"/>
                </a:ext>
              </a:extLst>
            </p:cNvPr>
            <p:cNvSpPr txBox="1"/>
            <p:nvPr/>
          </p:nvSpPr>
          <p:spPr>
            <a:xfrm>
              <a:off x="1407505" y="1601002"/>
              <a:ext cx="2092826" cy="369332"/>
            </a:xfrm>
            <a:prstGeom prst="rect">
              <a:avLst/>
            </a:prstGeom>
          </p:spPr>
          <p:txBody>
            <a:bodyPr vert="horz" wrap="none" lIns="121893" tIns="0" rIns="121893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r"/>
              <a:r>
                <a:rPr lang="zh-TW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商業與管理群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2828" y="2042534"/>
              <a:ext cx="3245556" cy="2077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20000"/>
                </a:lnSpc>
                <a:spcBef>
                  <a:spcPct val="0"/>
                </a:spcBef>
              </a:pPr>
              <a:r>
                <a:rPr lang="zh-TW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商業與管理群包括商業經營科、國際貿易科、會計事務科、資料處理科、電子商務科、流通管理科、航運管理科、農產行銷科、不動產事務科、水產經營科、文書事務科。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480674" y="4450823"/>
            <a:ext cx="2842974" cy="1471896"/>
            <a:chOff x="480674" y="4450823"/>
            <a:chExt cx="2842974" cy="1471896"/>
          </a:xfrm>
        </p:grpSpPr>
        <p:sp>
          <p:nvSpPr>
            <p:cNvPr id="114" name="Title 20">
              <a:extLst>
                <a:ext uri="{FF2B5EF4-FFF2-40B4-BE49-F238E27FC236}">
                  <a16:creationId xmlns:a16="http://schemas.microsoft.com/office/drawing/2014/main" id="{6E071690-19F5-4C63-82B1-0B77C8BEA2AF}"/>
                </a:ext>
              </a:extLst>
            </p:cNvPr>
            <p:cNvSpPr txBox="1"/>
            <p:nvPr/>
          </p:nvSpPr>
          <p:spPr>
            <a:xfrm>
              <a:off x="1834911" y="4450823"/>
              <a:ext cx="1169496" cy="369332"/>
            </a:xfrm>
            <a:prstGeom prst="rect">
              <a:avLst/>
            </a:prstGeom>
          </p:spPr>
          <p:txBody>
            <a:bodyPr vert="horz" wrap="none" lIns="121893" tIns="0" rIns="121893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r"/>
              <a:r>
                <a:rPr lang="zh-TW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外語群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80674" y="4842423"/>
              <a:ext cx="2842974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20000"/>
                </a:lnSpc>
                <a:spcBef>
                  <a:spcPct val="0"/>
                </a:spcBef>
              </a:pPr>
              <a:r>
                <a:rPr lang="zh-TW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外語群包括應用外語科</a:t>
              </a:r>
              <a:r>
                <a:rPr lang="en-US" altLang="zh-TW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(</a:t>
              </a:r>
              <a:r>
                <a:rPr lang="zh-TW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英文組</a:t>
              </a:r>
              <a:r>
                <a:rPr lang="en-US" altLang="zh-TW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)</a:t>
              </a:r>
              <a:r>
                <a:rPr lang="zh-TW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、應用外語科</a:t>
              </a:r>
              <a:r>
                <a:rPr lang="en-US" altLang="zh-TW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(</a:t>
              </a:r>
              <a:r>
                <a:rPr lang="zh-TW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日文組</a:t>
              </a:r>
              <a:r>
                <a:rPr lang="en-US" altLang="zh-TW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)</a:t>
              </a:r>
              <a:r>
                <a:rPr lang="zh-TW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。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231651" y="2247942"/>
            <a:ext cx="4703304" cy="1111651"/>
            <a:chOff x="7231651" y="2247942"/>
            <a:chExt cx="4703304" cy="1111651"/>
          </a:xfrm>
        </p:grpSpPr>
        <p:sp>
          <p:nvSpPr>
            <p:cNvPr id="108" name="Title 20">
              <a:extLst>
                <a:ext uri="{FF2B5EF4-FFF2-40B4-BE49-F238E27FC236}">
                  <a16:creationId xmlns:a16="http://schemas.microsoft.com/office/drawing/2014/main" id="{30B36905-EBB6-49F7-8FE2-E3202FE8D6FD}"/>
                </a:ext>
              </a:extLst>
            </p:cNvPr>
            <p:cNvSpPr txBox="1"/>
            <p:nvPr/>
          </p:nvSpPr>
          <p:spPr>
            <a:xfrm>
              <a:off x="7231651" y="2247942"/>
              <a:ext cx="1169496" cy="369332"/>
            </a:xfrm>
            <a:prstGeom prst="rect">
              <a:avLst/>
            </a:prstGeom>
          </p:spPr>
          <p:txBody>
            <a:bodyPr vert="horz" wrap="none" lIns="121893" tIns="0" rIns="121893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zh-TW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農業群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379497" y="2611696"/>
              <a:ext cx="4555458" cy="74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20000"/>
                </a:lnSpc>
                <a:spcBef>
                  <a:spcPct val="0"/>
                </a:spcBef>
              </a:pPr>
              <a:r>
                <a:rPr lang="zh-TW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農業群包括農場經營科、園藝科、造園科、森林科、畜產保健科、野生動物保育科。</a:t>
              </a: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9083579" y="5089295"/>
            <a:ext cx="2669933" cy="1103805"/>
            <a:chOff x="9083579" y="5089295"/>
            <a:chExt cx="2669933" cy="1103805"/>
          </a:xfrm>
        </p:grpSpPr>
        <p:sp>
          <p:nvSpPr>
            <p:cNvPr id="33" name="Title 20">
              <a:extLst>
                <a:ext uri="{FF2B5EF4-FFF2-40B4-BE49-F238E27FC236}">
                  <a16:creationId xmlns:a16="http://schemas.microsoft.com/office/drawing/2014/main" id="{13FEEEA3-4CBF-4F44-8A38-8FF23003EAFB}"/>
                </a:ext>
              </a:extLst>
            </p:cNvPr>
            <p:cNvSpPr txBox="1"/>
            <p:nvPr/>
          </p:nvSpPr>
          <p:spPr>
            <a:xfrm>
              <a:off x="9307108" y="5089295"/>
              <a:ext cx="1169496" cy="369332"/>
            </a:xfrm>
            <a:prstGeom prst="rect">
              <a:avLst/>
            </a:prstGeom>
          </p:spPr>
          <p:txBody>
            <a:bodyPr vert="horz" wrap="none" lIns="121893" tIns="0" rIns="121893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zh-TW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海事群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083579" y="5445203"/>
              <a:ext cx="2669933" cy="74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20000"/>
                </a:lnSpc>
                <a:spcBef>
                  <a:spcPct val="0"/>
                </a:spcBef>
              </a:pPr>
              <a:r>
                <a:rPr lang="zh-TW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海事群包括航海科、輪機科。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8889246" y="3676006"/>
            <a:ext cx="2642500" cy="1072759"/>
            <a:chOff x="8889246" y="3676006"/>
            <a:chExt cx="2642500" cy="1072759"/>
          </a:xfrm>
        </p:grpSpPr>
        <p:sp>
          <p:nvSpPr>
            <p:cNvPr id="110" name="Title 20">
              <a:extLst>
                <a:ext uri="{FF2B5EF4-FFF2-40B4-BE49-F238E27FC236}">
                  <a16:creationId xmlns:a16="http://schemas.microsoft.com/office/drawing/2014/main" id="{13FEEEA3-4CBF-4F44-8A38-8FF23003EAFB}"/>
                </a:ext>
              </a:extLst>
            </p:cNvPr>
            <p:cNvSpPr txBox="1"/>
            <p:nvPr/>
          </p:nvSpPr>
          <p:spPr>
            <a:xfrm>
              <a:off x="9204261" y="3676006"/>
              <a:ext cx="1169496" cy="369332"/>
            </a:xfrm>
            <a:prstGeom prst="rect">
              <a:avLst/>
            </a:prstGeom>
          </p:spPr>
          <p:txBody>
            <a:bodyPr vert="horz" wrap="none" lIns="121893" tIns="0" rIns="121893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zh-TW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水產群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889246" y="4000868"/>
              <a:ext cx="2642500" cy="74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20000"/>
                </a:lnSpc>
                <a:spcBef>
                  <a:spcPct val="0"/>
                </a:spcBef>
              </a:pPr>
              <a:r>
                <a:rPr lang="zh-TW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水產群包括水產養殖科、漁業科。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927" y="299490"/>
            <a:ext cx="2022583" cy="15180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271" y="1431864"/>
            <a:ext cx="2293324" cy="152888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6988" y="283189"/>
            <a:ext cx="2057647" cy="15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62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ople putting puzzle pieces together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734" y="1509866"/>
            <a:ext cx="4634435" cy="308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73BF1ACC-5523-4BE4-917C-3351A9FE2D0C}"/>
              </a:ext>
            </a:extLst>
          </p:cNvPr>
          <p:cNvGrpSpPr/>
          <p:nvPr/>
        </p:nvGrpSpPr>
        <p:grpSpPr>
          <a:xfrm>
            <a:off x="484864" y="418745"/>
            <a:ext cx="800597" cy="853392"/>
            <a:chOff x="484864" y="418745"/>
            <a:chExt cx="800597" cy="85339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B968E77-9CB1-4514-8BB6-7571F3345E1C}"/>
                </a:ext>
              </a:extLst>
            </p:cNvPr>
            <p:cNvGrpSpPr/>
            <p:nvPr/>
          </p:nvGrpSpPr>
          <p:grpSpPr>
            <a:xfrm>
              <a:off x="484864" y="418745"/>
              <a:ext cx="800597" cy="853392"/>
              <a:chOff x="3835400" y="1789113"/>
              <a:chExt cx="1468438" cy="1565275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7624DDD1-6E21-4BE1-8F2C-3303C2A5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EE9B01E4-DD8C-45F7-A48B-3EABD7B44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01E6CB66-A733-4547-B50E-6E3C306A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A31B2675-C848-4063-A510-4F2AE6C6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47C1CF4D-E479-4AF3-AE30-33502301B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F1BEDF-9CA5-4142-B597-C2B652824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16DD1B80-CC8A-4B1D-9AD8-C722EF7DA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31302D5F-99FD-46C4-A922-C5BD5B354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A54ECBCD-665F-45DB-8720-FEF568138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id="{C06AEF60-3C47-4F29-80DD-A007A0A85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667670ED-FB92-4F48-82EB-DA6A02232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2C0CF35-DCE9-46C0-855B-4D3B70D6E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1DD986F6-B0ED-446E-A1AC-EC020E143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矩形 259">
              <a:extLst>
                <a:ext uri="{FF2B5EF4-FFF2-40B4-BE49-F238E27FC236}">
                  <a16:creationId xmlns:a16="http://schemas.microsoft.com/office/drawing/2014/main" id="{450A37EE-DE71-4CC0-B9F2-7BEEE7CDD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02" y="568442"/>
              <a:ext cx="7112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Skill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61BB28-021D-484C-8DED-2DCB70F2B489}"/>
              </a:ext>
            </a:extLst>
          </p:cNvPr>
          <p:cNvSpPr/>
          <p:nvPr/>
        </p:nvSpPr>
        <p:spPr>
          <a:xfrm>
            <a:off x="1488519" y="563374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技術型高中群科介紹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8783D2E1-049E-4F2D-AFFF-97D0833BD232}"/>
              </a:ext>
            </a:extLst>
          </p:cNvPr>
          <p:cNvCxnSpPr/>
          <p:nvPr/>
        </p:nvCxnSpPr>
        <p:spPr>
          <a:xfrm>
            <a:off x="3699419" y="2321982"/>
            <a:ext cx="778667" cy="557212"/>
          </a:xfrm>
          <a:prstGeom prst="bentConnector3">
            <a:avLst/>
          </a:prstGeom>
          <a:noFill/>
          <a:ln w="12700" cap="flat" cmpd="sng" algn="ctr">
            <a:solidFill>
              <a:srgbClr val="706659"/>
            </a:solidFill>
            <a:prstDash val="solid"/>
            <a:miter lim="800000"/>
          </a:ln>
          <a:effectLst/>
        </p:spPr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486B7134-82CA-4D50-B847-71650D83CB83}"/>
              </a:ext>
            </a:extLst>
          </p:cNvPr>
          <p:cNvCxnSpPr>
            <a:cxnSpLocks/>
          </p:cNvCxnSpPr>
          <p:nvPr/>
        </p:nvCxnSpPr>
        <p:spPr>
          <a:xfrm flipV="1">
            <a:off x="6096000" y="1525671"/>
            <a:ext cx="817959" cy="401555"/>
          </a:xfrm>
          <a:prstGeom prst="bentConnector3">
            <a:avLst/>
          </a:prstGeom>
          <a:noFill/>
          <a:ln w="12700" cap="flat" cmpd="sng" algn="ctr">
            <a:solidFill>
              <a:srgbClr val="706659"/>
            </a:solidFill>
            <a:prstDash val="solid"/>
            <a:miter lim="800000"/>
          </a:ln>
          <a:effectLst/>
        </p:spPr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D11A5A38-BE20-4995-A296-47CDC0A65CD1}"/>
              </a:ext>
            </a:extLst>
          </p:cNvPr>
          <p:cNvCxnSpPr>
            <a:cxnSpLocks/>
          </p:cNvCxnSpPr>
          <p:nvPr/>
        </p:nvCxnSpPr>
        <p:spPr>
          <a:xfrm flipV="1">
            <a:off x="3585882" y="4018670"/>
            <a:ext cx="671786" cy="553330"/>
          </a:xfrm>
          <a:prstGeom prst="bentConnector3">
            <a:avLst/>
          </a:prstGeom>
          <a:noFill/>
          <a:ln w="12700" cap="flat" cmpd="sng" algn="ctr">
            <a:solidFill>
              <a:srgbClr val="706659"/>
            </a:solidFill>
            <a:prstDash val="solid"/>
            <a:miter lim="800000"/>
          </a:ln>
          <a:effectLst/>
        </p:spPr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42857B93-98F7-4C23-A97F-1032E1250096}"/>
              </a:ext>
            </a:extLst>
          </p:cNvPr>
          <p:cNvCxnSpPr>
            <a:cxnSpLocks/>
          </p:cNvCxnSpPr>
          <p:nvPr/>
        </p:nvCxnSpPr>
        <p:spPr>
          <a:xfrm flipV="1">
            <a:off x="8505268" y="3510371"/>
            <a:ext cx="689078" cy="471623"/>
          </a:xfrm>
          <a:prstGeom prst="bentConnector3">
            <a:avLst/>
          </a:prstGeom>
          <a:noFill/>
          <a:ln w="12700" cap="flat" cmpd="sng" algn="ctr">
            <a:solidFill>
              <a:srgbClr val="706659"/>
            </a:solidFill>
            <a:prstDash val="solid"/>
            <a:miter lim="800000"/>
          </a:ln>
          <a:effectLst/>
        </p:spPr>
      </p:cxnSp>
      <p:sp>
        <p:nvSpPr>
          <p:cNvPr id="108" name="Title 20">
            <a:extLst>
              <a:ext uri="{FF2B5EF4-FFF2-40B4-BE49-F238E27FC236}">
                <a16:creationId xmlns:a16="http://schemas.microsoft.com/office/drawing/2014/main" id="{30B36905-EBB6-49F7-8FE2-E3202FE8D6FD}"/>
              </a:ext>
            </a:extLst>
          </p:cNvPr>
          <p:cNvSpPr txBox="1"/>
          <p:nvPr/>
        </p:nvSpPr>
        <p:spPr>
          <a:xfrm>
            <a:off x="7087893" y="268387"/>
            <a:ext cx="1169496" cy="369332"/>
          </a:xfrm>
          <a:prstGeom prst="rect">
            <a:avLst/>
          </a:prstGeom>
        </p:spPr>
        <p:txBody>
          <a:bodyPr vert="horz" wrap="non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zh-TW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家政群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09" name="Title 20">
            <a:extLst>
              <a:ext uri="{FF2B5EF4-FFF2-40B4-BE49-F238E27FC236}">
                <a16:creationId xmlns:a16="http://schemas.microsoft.com/office/drawing/2014/main" id="{DD1F3F5B-0533-4F48-9F33-F803014E9683}"/>
              </a:ext>
            </a:extLst>
          </p:cNvPr>
          <p:cNvSpPr txBox="1"/>
          <p:nvPr/>
        </p:nvSpPr>
        <p:spPr>
          <a:xfrm>
            <a:off x="7007251" y="645223"/>
            <a:ext cx="2876523" cy="1443444"/>
          </a:xfrm>
          <a:prstGeom prst="rect">
            <a:avLst/>
          </a:prstGeom>
        </p:spPr>
        <p:txBody>
          <a:bodyPr vert="horz" wrap="square" lIns="121893" tIns="60946" rIns="121893" bIns="60946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TW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家政群包括家政科、服裝科、幼兒保育科、美容科、時尚模特兒科、流行服飾科、時尚造型科。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10" name="Title 20">
            <a:extLst>
              <a:ext uri="{FF2B5EF4-FFF2-40B4-BE49-F238E27FC236}">
                <a16:creationId xmlns:a16="http://schemas.microsoft.com/office/drawing/2014/main" id="{13FEEEA3-4CBF-4F44-8A38-8FF23003EAFB}"/>
              </a:ext>
            </a:extLst>
          </p:cNvPr>
          <p:cNvSpPr txBox="1"/>
          <p:nvPr/>
        </p:nvSpPr>
        <p:spPr>
          <a:xfrm>
            <a:off x="9216867" y="2988120"/>
            <a:ext cx="1169496" cy="369332"/>
          </a:xfrm>
          <a:prstGeom prst="rect">
            <a:avLst/>
          </a:prstGeom>
        </p:spPr>
        <p:txBody>
          <a:bodyPr vert="horz" wrap="non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zh-TW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餐旅群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11" name="Title 20">
            <a:extLst>
              <a:ext uri="{FF2B5EF4-FFF2-40B4-BE49-F238E27FC236}">
                <a16:creationId xmlns:a16="http://schemas.microsoft.com/office/drawing/2014/main" id="{79C5A1FD-C9F2-4D9E-ACA8-AA96AC6A872D}"/>
              </a:ext>
            </a:extLst>
          </p:cNvPr>
          <p:cNvSpPr txBox="1"/>
          <p:nvPr/>
        </p:nvSpPr>
        <p:spPr>
          <a:xfrm>
            <a:off x="9154750" y="3319428"/>
            <a:ext cx="2608807" cy="778646"/>
          </a:xfrm>
          <a:prstGeom prst="rect">
            <a:avLst/>
          </a:prstGeom>
        </p:spPr>
        <p:txBody>
          <a:bodyPr vert="horz" wrap="square" lIns="121893" tIns="60946" rIns="121893" bIns="60946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TW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餐旅群包括餐飲管理科、觀光事業科。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12" name="Title 20">
            <a:extLst>
              <a:ext uri="{FF2B5EF4-FFF2-40B4-BE49-F238E27FC236}">
                <a16:creationId xmlns:a16="http://schemas.microsoft.com/office/drawing/2014/main" id="{2CC0C3E0-B1F5-4BF4-9C7B-8709E29EA3A2}"/>
              </a:ext>
            </a:extLst>
          </p:cNvPr>
          <p:cNvSpPr txBox="1"/>
          <p:nvPr/>
        </p:nvSpPr>
        <p:spPr>
          <a:xfrm>
            <a:off x="2504707" y="1726449"/>
            <a:ext cx="1169496" cy="369332"/>
          </a:xfrm>
          <a:prstGeom prst="rect">
            <a:avLst/>
          </a:prstGeom>
        </p:spPr>
        <p:txBody>
          <a:bodyPr vert="horz" wrap="non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zh-TW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設計群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13" name="Title 20">
            <a:extLst>
              <a:ext uri="{FF2B5EF4-FFF2-40B4-BE49-F238E27FC236}">
                <a16:creationId xmlns:a16="http://schemas.microsoft.com/office/drawing/2014/main" id="{2564B831-191D-4803-A96B-031326A34BE6}"/>
              </a:ext>
            </a:extLst>
          </p:cNvPr>
          <p:cNvSpPr txBox="1"/>
          <p:nvPr/>
        </p:nvSpPr>
        <p:spPr>
          <a:xfrm>
            <a:off x="615095" y="2159240"/>
            <a:ext cx="3026360" cy="2108241"/>
          </a:xfrm>
          <a:prstGeom prst="rect">
            <a:avLst/>
          </a:prstGeom>
        </p:spPr>
        <p:txBody>
          <a:bodyPr vert="horz" wrap="square" lIns="121893" tIns="60946" rIns="121893" bIns="60946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TW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設計群包括美工科、陶瓷工程科、室內空間設計科、圖文傳播科、金屬工藝科、家具設計科、廣告設計科、多媒體設計科、室內設計科、家具木工科。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14" name="Title 20">
            <a:extLst>
              <a:ext uri="{FF2B5EF4-FFF2-40B4-BE49-F238E27FC236}">
                <a16:creationId xmlns:a16="http://schemas.microsoft.com/office/drawing/2014/main" id="{6E071690-19F5-4C63-82B1-0B77C8BEA2AF}"/>
              </a:ext>
            </a:extLst>
          </p:cNvPr>
          <p:cNvSpPr txBox="1"/>
          <p:nvPr/>
        </p:nvSpPr>
        <p:spPr>
          <a:xfrm>
            <a:off x="2444942" y="4319458"/>
            <a:ext cx="1169496" cy="369332"/>
          </a:xfrm>
          <a:prstGeom prst="rect">
            <a:avLst/>
          </a:prstGeom>
        </p:spPr>
        <p:txBody>
          <a:bodyPr vert="horz" wrap="non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zh-TW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藝術群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15" name="Title 20">
            <a:extLst>
              <a:ext uri="{FF2B5EF4-FFF2-40B4-BE49-F238E27FC236}">
                <a16:creationId xmlns:a16="http://schemas.microsoft.com/office/drawing/2014/main" id="{8681FA9C-E7CB-49F5-BDB8-FC669AC5B1A5}"/>
              </a:ext>
            </a:extLst>
          </p:cNvPr>
          <p:cNvSpPr txBox="1"/>
          <p:nvPr/>
        </p:nvSpPr>
        <p:spPr>
          <a:xfrm>
            <a:off x="561248" y="4737308"/>
            <a:ext cx="3026359" cy="1775842"/>
          </a:xfrm>
          <a:prstGeom prst="rect">
            <a:avLst/>
          </a:prstGeom>
        </p:spPr>
        <p:txBody>
          <a:bodyPr vert="horz" wrap="square" lIns="121893" tIns="60946" rIns="121893" bIns="60946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TW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藝術群包括戲劇科、音樂科、舞蹈科、美術科、影劇科、西樂科、國樂科、電影電視科、表演藝術科、多媒體動畫科、時尚工藝科。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066" y="1272137"/>
            <a:ext cx="2005424" cy="1504068"/>
          </a:xfrm>
          <a:prstGeom prst="rect">
            <a:avLst/>
          </a:prstGeom>
        </p:spPr>
      </p:pic>
      <p:pic>
        <p:nvPicPr>
          <p:cNvPr id="35" name="Picture 2" descr="YouTub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3" b="36971"/>
          <a:stretch/>
        </p:blipFill>
        <p:spPr bwMode="auto">
          <a:xfrm>
            <a:off x="4433586" y="4544505"/>
            <a:ext cx="1555451" cy="44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Netflix - Google Play 應用程式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1" b="33525"/>
          <a:stretch/>
        </p:blipFill>
        <p:spPr bwMode="auto">
          <a:xfrm>
            <a:off x="6631289" y="4504124"/>
            <a:ext cx="1444916" cy="48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南韓天團BTS憑這兩點，被選為《時代》2020年度最佳藝人！">
            <a:extLst>
              <a:ext uri="{FF2B5EF4-FFF2-40B4-BE49-F238E27FC236}">
                <a16:creationId xmlns:a16="http://schemas.microsoft.com/office/drawing/2014/main" id="{77FD35D4-F16F-BC41-A138-B856927FD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0" r="23874"/>
          <a:stretch/>
        </p:blipFill>
        <p:spPr bwMode="auto">
          <a:xfrm>
            <a:off x="8709324" y="4364830"/>
            <a:ext cx="1729893" cy="23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有雷‧觀後記錄】《魷魚遊戲》 人性能有多醜陋@ Jen&amp;#39;s travel 真的旅行去:: 痞客邦::">
            <a:extLst>
              <a:ext uri="{FF2B5EF4-FFF2-40B4-BE49-F238E27FC236}">
                <a16:creationId xmlns:a16="http://schemas.microsoft.com/office/drawing/2014/main" id="{1E75A528-BEA0-6B4D-A292-EBFEA2630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97" y="5026858"/>
            <a:ext cx="2380969" cy="16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蔡阿嘎二寶暱稱曝光！蔡桃貴「神預言成功」萌翻73萬人超Q諧音「都是蘿蔔掛」粉絲笑讚：一樣好吃！ - 晨光日報">
            <a:extLst>
              <a:ext uri="{FF2B5EF4-FFF2-40B4-BE49-F238E27FC236}">
                <a16:creationId xmlns:a16="http://schemas.microsoft.com/office/drawing/2014/main" id="{E50D6AAC-AF30-904F-AD3D-DC30FDC7F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82" y="5032691"/>
            <a:ext cx="2532769" cy="165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10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62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08" grpId="1"/>
      <p:bldP spid="109" grpId="1"/>
      <p:bldP spid="110" grpId="1"/>
      <p:bldP spid="111" grpId="1"/>
      <p:bldP spid="112" grpId="1"/>
      <p:bldP spid="113" grpId="1"/>
      <p:bldP spid="114" grpId="1"/>
      <p:bldP spid="11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73BF1ACC-5523-4BE4-917C-3351A9FE2D0C}"/>
              </a:ext>
            </a:extLst>
          </p:cNvPr>
          <p:cNvGrpSpPr/>
          <p:nvPr/>
        </p:nvGrpSpPr>
        <p:grpSpPr>
          <a:xfrm>
            <a:off x="484864" y="418745"/>
            <a:ext cx="800597" cy="853392"/>
            <a:chOff x="484864" y="418745"/>
            <a:chExt cx="800597" cy="85339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B968E77-9CB1-4514-8BB6-7571F3345E1C}"/>
                </a:ext>
              </a:extLst>
            </p:cNvPr>
            <p:cNvGrpSpPr/>
            <p:nvPr/>
          </p:nvGrpSpPr>
          <p:grpSpPr>
            <a:xfrm>
              <a:off x="484864" y="418745"/>
              <a:ext cx="800597" cy="853392"/>
              <a:chOff x="3835400" y="1789113"/>
              <a:chExt cx="1468438" cy="1565275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7624DDD1-6E21-4BE1-8F2C-3303C2A5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EE9B01E4-DD8C-45F7-A48B-3EABD7B44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01E6CB66-A733-4547-B50E-6E3C306A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A31B2675-C848-4063-A510-4F2AE6C6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47C1CF4D-E479-4AF3-AE30-33502301B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F1BEDF-9CA5-4142-B597-C2B652824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16DD1B80-CC8A-4B1D-9AD8-C722EF7DA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31302D5F-99FD-46C4-A922-C5BD5B354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A54ECBCD-665F-45DB-8720-FEF568138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id="{C06AEF60-3C47-4F29-80DD-A007A0A85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667670ED-FB92-4F48-82EB-DA6A02232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2C0CF35-DCE9-46C0-855B-4D3B70D6E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1DD986F6-B0ED-446E-A1AC-EC020E143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矩形 259">
              <a:extLst>
                <a:ext uri="{FF2B5EF4-FFF2-40B4-BE49-F238E27FC236}">
                  <a16:creationId xmlns:a16="http://schemas.microsoft.com/office/drawing/2014/main" id="{450A37EE-DE71-4CC0-B9F2-7BEEE7CDD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02" y="568442"/>
              <a:ext cx="7112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Skill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61BB28-021D-484C-8DED-2DCB70F2B489}"/>
              </a:ext>
            </a:extLst>
          </p:cNvPr>
          <p:cNvSpPr/>
          <p:nvPr/>
        </p:nvSpPr>
        <p:spPr>
          <a:xfrm>
            <a:off x="1488519" y="563374"/>
            <a:ext cx="18261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五專介紹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Group 954">
            <a:extLst>
              <a:ext uri="{FF2B5EF4-FFF2-40B4-BE49-F238E27FC236}">
                <a16:creationId xmlns:a16="http://schemas.microsoft.com/office/drawing/2014/main" id="{20785BC2-B33B-495D-A5FF-0FCFCC9468E7}"/>
              </a:ext>
            </a:extLst>
          </p:cNvPr>
          <p:cNvGrpSpPr/>
          <p:nvPr/>
        </p:nvGrpSpPr>
        <p:grpSpPr>
          <a:xfrm>
            <a:off x="7604036" y="1979977"/>
            <a:ext cx="6335466" cy="5788072"/>
            <a:chOff x="0" y="0"/>
            <a:chExt cx="6335465" cy="5788071"/>
          </a:xfrm>
        </p:grpSpPr>
        <p:sp>
          <p:nvSpPr>
            <p:cNvPr id="27" name="Shape 945">
              <a:extLst>
                <a:ext uri="{FF2B5EF4-FFF2-40B4-BE49-F238E27FC236}">
                  <a16:creationId xmlns:a16="http://schemas.microsoft.com/office/drawing/2014/main" id="{27949FB0-6221-4F1D-A77E-278D545759C3}"/>
                </a:ext>
              </a:extLst>
            </p:cNvPr>
            <p:cNvSpPr/>
            <p:nvPr/>
          </p:nvSpPr>
          <p:spPr>
            <a:xfrm>
              <a:off x="159090" y="198082"/>
              <a:ext cx="6176376" cy="558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9" h="21600" extrusionOk="0">
                  <a:moveTo>
                    <a:pt x="19274" y="10800"/>
                  </a:moveTo>
                  <a:cubicBezTo>
                    <a:pt x="17964" y="16764"/>
                    <a:pt x="12655" y="21600"/>
                    <a:pt x="7416" y="21600"/>
                  </a:cubicBezTo>
                  <a:cubicBezTo>
                    <a:pt x="2177" y="21600"/>
                    <a:pt x="-1016" y="16764"/>
                    <a:pt x="294" y="10800"/>
                  </a:cubicBezTo>
                  <a:cubicBezTo>
                    <a:pt x="1604" y="4836"/>
                    <a:pt x="6925" y="0"/>
                    <a:pt x="12164" y="0"/>
                  </a:cubicBezTo>
                  <a:cubicBezTo>
                    <a:pt x="17403" y="0"/>
                    <a:pt x="20584" y="4836"/>
                    <a:pt x="19274" y="10800"/>
                  </a:cubicBezTo>
                  <a:close/>
                </a:path>
              </a:pathLst>
            </a:custGeom>
            <a:solidFill>
              <a:srgbClr val="222A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Shape 946">
              <a:extLst>
                <a:ext uri="{FF2B5EF4-FFF2-40B4-BE49-F238E27FC236}">
                  <a16:creationId xmlns:a16="http://schemas.microsoft.com/office/drawing/2014/main" id="{20C1CCA5-8146-4162-A872-63BC34C746C0}"/>
                </a:ext>
              </a:extLst>
            </p:cNvPr>
            <p:cNvSpPr/>
            <p:nvPr/>
          </p:nvSpPr>
          <p:spPr>
            <a:xfrm>
              <a:off x="88902" y="110738"/>
              <a:ext cx="6176147" cy="558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8" h="21600" extrusionOk="0">
                  <a:moveTo>
                    <a:pt x="19274" y="10800"/>
                  </a:moveTo>
                  <a:cubicBezTo>
                    <a:pt x="17964" y="16764"/>
                    <a:pt x="12655" y="21600"/>
                    <a:pt x="7416" y="21600"/>
                  </a:cubicBezTo>
                  <a:cubicBezTo>
                    <a:pt x="2177" y="21600"/>
                    <a:pt x="-1016" y="16764"/>
                    <a:pt x="294" y="10800"/>
                  </a:cubicBezTo>
                  <a:cubicBezTo>
                    <a:pt x="1604" y="4836"/>
                    <a:pt x="6913" y="0"/>
                    <a:pt x="12152" y="0"/>
                  </a:cubicBezTo>
                  <a:cubicBezTo>
                    <a:pt x="17391" y="0"/>
                    <a:pt x="20584" y="4836"/>
                    <a:pt x="19274" y="10800"/>
                  </a:cubicBezTo>
                  <a:close/>
                </a:path>
              </a:pathLst>
            </a:cu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Shape 947">
              <a:extLst>
                <a:ext uri="{FF2B5EF4-FFF2-40B4-BE49-F238E27FC236}">
                  <a16:creationId xmlns:a16="http://schemas.microsoft.com/office/drawing/2014/main" id="{40A3A4E6-53EC-4B44-8D74-D65E47C666F2}"/>
                </a:ext>
              </a:extLst>
            </p:cNvPr>
            <p:cNvSpPr/>
            <p:nvPr/>
          </p:nvSpPr>
          <p:spPr>
            <a:xfrm>
              <a:off x="0" y="0"/>
              <a:ext cx="6176146" cy="558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8" h="21600" extrusionOk="0">
                  <a:moveTo>
                    <a:pt x="19274" y="10800"/>
                  </a:moveTo>
                  <a:cubicBezTo>
                    <a:pt x="17964" y="16764"/>
                    <a:pt x="12655" y="21600"/>
                    <a:pt x="7416" y="21600"/>
                  </a:cubicBezTo>
                  <a:cubicBezTo>
                    <a:pt x="2177" y="21600"/>
                    <a:pt x="-1016" y="16764"/>
                    <a:pt x="294" y="10800"/>
                  </a:cubicBezTo>
                  <a:cubicBezTo>
                    <a:pt x="1604" y="4836"/>
                    <a:pt x="6913" y="0"/>
                    <a:pt x="12152" y="0"/>
                  </a:cubicBezTo>
                  <a:cubicBezTo>
                    <a:pt x="17391" y="0"/>
                    <a:pt x="20584" y="4836"/>
                    <a:pt x="19274" y="10800"/>
                  </a:cubicBezTo>
                  <a:close/>
                </a:path>
              </a:pathLst>
            </a:custGeom>
            <a:solidFill>
              <a:srgbClr val="222A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Shape 948">
              <a:extLst>
                <a:ext uri="{FF2B5EF4-FFF2-40B4-BE49-F238E27FC236}">
                  <a16:creationId xmlns:a16="http://schemas.microsoft.com/office/drawing/2014/main" id="{357108F8-6243-4ECC-B4BB-3A69E2D00F57}"/>
                </a:ext>
              </a:extLst>
            </p:cNvPr>
            <p:cNvSpPr/>
            <p:nvPr/>
          </p:nvSpPr>
          <p:spPr>
            <a:xfrm>
              <a:off x="585415" y="530300"/>
              <a:ext cx="5005316" cy="453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5" h="21600" extrusionOk="0">
                  <a:moveTo>
                    <a:pt x="19269" y="10791"/>
                  </a:moveTo>
                  <a:cubicBezTo>
                    <a:pt x="17956" y="16759"/>
                    <a:pt x="12646" y="21600"/>
                    <a:pt x="7408" y="21600"/>
                  </a:cubicBezTo>
                  <a:cubicBezTo>
                    <a:pt x="2171" y="21600"/>
                    <a:pt x="-1018" y="16759"/>
                    <a:pt x="295" y="10791"/>
                  </a:cubicBezTo>
                  <a:cubicBezTo>
                    <a:pt x="1608" y="4823"/>
                    <a:pt x="6918" y="0"/>
                    <a:pt x="12156" y="0"/>
                  </a:cubicBezTo>
                  <a:cubicBezTo>
                    <a:pt x="17393" y="0"/>
                    <a:pt x="20582" y="4823"/>
                    <a:pt x="19269" y="10791"/>
                  </a:cubicBez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Shape 949">
              <a:extLst>
                <a:ext uri="{FF2B5EF4-FFF2-40B4-BE49-F238E27FC236}">
                  <a16:creationId xmlns:a16="http://schemas.microsoft.com/office/drawing/2014/main" id="{9DDA07AE-AEAB-4650-8606-7E9A8D991681}"/>
                </a:ext>
              </a:extLst>
            </p:cNvPr>
            <p:cNvSpPr/>
            <p:nvPr/>
          </p:nvSpPr>
          <p:spPr>
            <a:xfrm>
              <a:off x="912968" y="826644"/>
              <a:ext cx="4350209" cy="393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6" h="21600" extrusionOk="0">
                  <a:moveTo>
                    <a:pt x="19271" y="10800"/>
                  </a:moveTo>
                  <a:cubicBezTo>
                    <a:pt x="17960" y="16777"/>
                    <a:pt x="12647" y="21600"/>
                    <a:pt x="7417" y="21600"/>
                  </a:cubicBezTo>
                  <a:cubicBezTo>
                    <a:pt x="2171" y="21600"/>
                    <a:pt x="-1017" y="16777"/>
                    <a:pt x="295" y="10800"/>
                  </a:cubicBezTo>
                  <a:cubicBezTo>
                    <a:pt x="1606" y="4843"/>
                    <a:pt x="6919" y="0"/>
                    <a:pt x="12149" y="0"/>
                  </a:cubicBezTo>
                  <a:cubicBezTo>
                    <a:pt x="17395" y="0"/>
                    <a:pt x="20583" y="4843"/>
                    <a:pt x="19271" y="10800"/>
                  </a:cubicBezTo>
                  <a:close/>
                </a:path>
              </a:pathLst>
            </a:custGeom>
            <a:solidFill>
              <a:srgbClr val="222A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Shape 950">
              <a:extLst>
                <a:ext uri="{FF2B5EF4-FFF2-40B4-BE49-F238E27FC236}">
                  <a16:creationId xmlns:a16="http://schemas.microsoft.com/office/drawing/2014/main" id="{AEB9B947-F73A-4540-8E0F-F006EE8F6E80}"/>
                </a:ext>
              </a:extLst>
            </p:cNvPr>
            <p:cNvSpPr/>
            <p:nvPr/>
          </p:nvSpPr>
          <p:spPr>
            <a:xfrm>
              <a:off x="1364446" y="1229048"/>
              <a:ext cx="3445694" cy="313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57" h="21600" extrusionOk="0">
                  <a:moveTo>
                    <a:pt x="19258" y="10800"/>
                  </a:moveTo>
                  <a:cubicBezTo>
                    <a:pt x="17938" y="16760"/>
                    <a:pt x="12638" y="21600"/>
                    <a:pt x="7400" y="21600"/>
                  </a:cubicBezTo>
                  <a:cubicBezTo>
                    <a:pt x="2162" y="21600"/>
                    <a:pt x="-1022" y="16760"/>
                    <a:pt x="298" y="10800"/>
                  </a:cubicBezTo>
                  <a:cubicBezTo>
                    <a:pt x="1618" y="4840"/>
                    <a:pt x="6918" y="0"/>
                    <a:pt x="12156" y="0"/>
                  </a:cubicBezTo>
                  <a:cubicBezTo>
                    <a:pt x="17394" y="0"/>
                    <a:pt x="20578" y="4840"/>
                    <a:pt x="19258" y="10800"/>
                  </a:cubicBez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Shape 951">
              <a:extLst>
                <a:ext uri="{FF2B5EF4-FFF2-40B4-BE49-F238E27FC236}">
                  <a16:creationId xmlns:a16="http://schemas.microsoft.com/office/drawing/2014/main" id="{FC89967A-5FDF-4753-B457-63DC0FDE0EE6}"/>
                </a:ext>
              </a:extLst>
            </p:cNvPr>
            <p:cNvSpPr/>
            <p:nvPr/>
          </p:nvSpPr>
          <p:spPr>
            <a:xfrm>
              <a:off x="1737120" y="1558146"/>
              <a:ext cx="2701906" cy="247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39" h="21600" extrusionOk="0">
                  <a:moveTo>
                    <a:pt x="19235" y="10800"/>
                  </a:moveTo>
                  <a:cubicBezTo>
                    <a:pt x="17927" y="16764"/>
                    <a:pt x="12614" y="21600"/>
                    <a:pt x="7380" y="21600"/>
                  </a:cubicBezTo>
                  <a:cubicBezTo>
                    <a:pt x="2147" y="21600"/>
                    <a:pt x="-1030" y="16764"/>
                    <a:pt x="305" y="10800"/>
                  </a:cubicBezTo>
                  <a:cubicBezTo>
                    <a:pt x="1613" y="4836"/>
                    <a:pt x="6926" y="0"/>
                    <a:pt x="12160" y="0"/>
                  </a:cubicBezTo>
                  <a:cubicBezTo>
                    <a:pt x="17393" y="0"/>
                    <a:pt x="20570" y="4836"/>
                    <a:pt x="19235" y="10800"/>
                  </a:cubicBezTo>
                  <a:close/>
                </a:path>
              </a:pathLst>
            </a:custGeom>
            <a:solidFill>
              <a:srgbClr val="222A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Shape 952">
              <a:extLst>
                <a:ext uri="{FF2B5EF4-FFF2-40B4-BE49-F238E27FC236}">
                  <a16:creationId xmlns:a16="http://schemas.microsoft.com/office/drawing/2014/main" id="{52CC22D0-6E9C-47D8-9B85-F3AC36C2EB31}"/>
                </a:ext>
              </a:extLst>
            </p:cNvPr>
            <p:cNvSpPr/>
            <p:nvPr/>
          </p:nvSpPr>
          <p:spPr>
            <a:xfrm>
              <a:off x="2099737" y="1879446"/>
              <a:ext cx="1976672" cy="1831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7" h="21600" extrusionOk="0">
                  <a:moveTo>
                    <a:pt x="19268" y="10800"/>
                  </a:moveTo>
                  <a:cubicBezTo>
                    <a:pt x="17916" y="16766"/>
                    <a:pt x="12580" y="21600"/>
                    <a:pt x="7354" y="21600"/>
                  </a:cubicBezTo>
                  <a:cubicBezTo>
                    <a:pt x="2127" y="21600"/>
                    <a:pt x="-1016" y="16766"/>
                    <a:pt x="300" y="10800"/>
                  </a:cubicBezTo>
                  <a:cubicBezTo>
                    <a:pt x="1652" y="4834"/>
                    <a:pt x="6988" y="0"/>
                    <a:pt x="12214" y="0"/>
                  </a:cubicBezTo>
                  <a:cubicBezTo>
                    <a:pt x="17441" y="0"/>
                    <a:pt x="20584" y="4834"/>
                    <a:pt x="19268" y="10800"/>
                  </a:cubicBez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Shape 953">
              <a:extLst>
                <a:ext uri="{FF2B5EF4-FFF2-40B4-BE49-F238E27FC236}">
                  <a16:creationId xmlns:a16="http://schemas.microsoft.com/office/drawing/2014/main" id="{5A717E41-5CB2-49E7-8552-4986A826CB8C}"/>
                </a:ext>
              </a:extLst>
            </p:cNvPr>
            <p:cNvSpPr/>
            <p:nvPr/>
          </p:nvSpPr>
          <p:spPr>
            <a:xfrm>
              <a:off x="2613440" y="2366074"/>
              <a:ext cx="949914" cy="860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7" h="21600" extrusionOk="0">
                  <a:moveTo>
                    <a:pt x="19230" y="10754"/>
                  </a:moveTo>
                  <a:cubicBezTo>
                    <a:pt x="17937" y="16687"/>
                    <a:pt x="12613" y="21600"/>
                    <a:pt x="7365" y="21600"/>
                  </a:cubicBezTo>
                  <a:cubicBezTo>
                    <a:pt x="2117" y="21600"/>
                    <a:pt x="-1001" y="16687"/>
                    <a:pt x="292" y="10754"/>
                  </a:cubicBezTo>
                  <a:cubicBezTo>
                    <a:pt x="1585" y="4821"/>
                    <a:pt x="6909" y="0"/>
                    <a:pt x="12157" y="0"/>
                  </a:cubicBezTo>
                  <a:cubicBezTo>
                    <a:pt x="17405" y="0"/>
                    <a:pt x="20599" y="4821"/>
                    <a:pt x="19230" y="10754"/>
                  </a:cubicBezTo>
                  <a:close/>
                </a:path>
              </a:pathLst>
            </a:custGeom>
            <a:solidFill>
              <a:srgbClr val="222A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6" name="Group 963">
            <a:extLst>
              <a:ext uri="{FF2B5EF4-FFF2-40B4-BE49-F238E27FC236}">
                <a16:creationId xmlns:a16="http://schemas.microsoft.com/office/drawing/2014/main" id="{E6CB1C6A-47F9-4C34-B32D-3740BACB497B}"/>
              </a:ext>
            </a:extLst>
          </p:cNvPr>
          <p:cNvGrpSpPr/>
          <p:nvPr/>
        </p:nvGrpSpPr>
        <p:grpSpPr>
          <a:xfrm>
            <a:off x="8937726" y="1316773"/>
            <a:ext cx="2179201" cy="2221350"/>
            <a:chOff x="0" y="0"/>
            <a:chExt cx="2179199" cy="2221349"/>
          </a:xfrm>
        </p:grpSpPr>
        <p:sp>
          <p:nvSpPr>
            <p:cNvPr id="37" name="Shape 955">
              <a:extLst>
                <a:ext uri="{FF2B5EF4-FFF2-40B4-BE49-F238E27FC236}">
                  <a16:creationId xmlns:a16="http://schemas.microsoft.com/office/drawing/2014/main" id="{EBFE610E-4C5A-427A-8174-B8D564B26AED}"/>
                </a:ext>
              </a:extLst>
            </p:cNvPr>
            <p:cNvSpPr/>
            <p:nvPr/>
          </p:nvSpPr>
          <p:spPr>
            <a:xfrm>
              <a:off x="1956276" y="1990506"/>
              <a:ext cx="222924" cy="23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6" y="17079"/>
                  </a:moveTo>
                  <a:cubicBezTo>
                    <a:pt x="15354" y="14316"/>
                    <a:pt x="11971" y="11051"/>
                    <a:pt x="8848" y="7535"/>
                  </a:cubicBezTo>
                  <a:cubicBezTo>
                    <a:pt x="7287" y="5777"/>
                    <a:pt x="5725" y="4019"/>
                    <a:pt x="4164" y="2512"/>
                  </a:cubicBezTo>
                  <a:cubicBezTo>
                    <a:pt x="3383" y="1507"/>
                    <a:pt x="2342" y="753"/>
                    <a:pt x="1561" y="0"/>
                  </a:cubicBezTo>
                  <a:cubicBezTo>
                    <a:pt x="1301" y="502"/>
                    <a:pt x="1041" y="1005"/>
                    <a:pt x="781" y="1256"/>
                  </a:cubicBezTo>
                  <a:cubicBezTo>
                    <a:pt x="520" y="1758"/>
                    <a:pt x="260" y="2260"/>
                    <a:pt x="0" y="2763"/>
                  </a:cubicBezTo>
                  <a:cubicBezTo>
                    <a:pt x="781" y="3516"/>
                    <a:pt x="1561" y="4521"/>
                    <a:pt x="2342" y="5274"/>
                  </a:cubicBezTo>
                  <a:cubicBezTo>
                    <a:pt x="3904" y="6781"/>
                    <a:pt x="5725" y="8288"/>
                    <a:pt x="7547" y="9795"/>
                  </a:cubicBezTo>
                  <a:cubicBezTo>
                    <a:pt x="10930" y="12809"/>
                    <a:pt x="14573" y="15823"/>
                    <a:pt x="17176" y="18084"/>
                  </a:cubicBezTo>
                  <a:cubicBezTo>
                    <a:pt x="19778" y="20344"/>
                    <a:pt x="21600" y="21600"/>
                    <a:pt x="21600" y="21600"/>
                  </a:cubicBezTo>
                  <a:cubicBezTo>
                    <a:pt x="21600" y="21349"/>
                    <a:pt x="21600" y="21349"/>
                    <a:pt x="21600" y="21349"/>
                  </a:cubicBezTo>
                  <a:cubicBezTo>
                    <a:pt x="21600" y="21349"/>
                    <a:pt x="20039" y="19591"/>
                    <a:pt x="17696" y="17079"/>
                  </a:cubicBezTo>
                  <a:close/>
                </a:path>
              </a:pathLst>
            </a:custGeom>
            <a:solidFill>
              <a:srgbClr val="B1B1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Shape 956">
              <a:extLst>
                <a:ext uri="{FF2B5EF4-FFF2-40B4-BE49-F238E27FC236}">
                  <a16:creationId xmlns:a16="http://schemas.microsoft.com/office/drawing/2014/main" id="{A7B953D7-1F87-40F9-87E3-E4235B1F6FF5}"/>
                </a:ext>
              </a:extLst>
            </p:cNvPr>
            <p:cNvSpPr/>
            <p:nvPr/>
          </p:nvSpPr>
          <p:spPr>
            <a:xfrm>
              <a:off x="1449326" y="1442818"/>
              <a:ext cx="548702" cy="643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600" extrusionOk="0">
                  <a:moveTo>
                    <a:pt x="21185" y="14040"/>
                  </a:moveTo>
                  <a:cubicBezTo>
                    <a:pt x="4985" y="0"/>
                    <a:pt x="4985" y="0"/>
                    <a:pt x="498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5608" y="540"/>
                    <a:pt x="4985" y="2700"/>
                    <a:pt x="3635" y="4770"/>
                  </a:cubicBezTo>
                  <a:cubicBezTo>
                    <a:pt x="2285" y="6750"/>
                    <a:pt x="727" y="8010"/>
                    <a:pt x="0" y="756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200" y="21600"/>
                    <a:pt x="17965" y="21330"/>
                    <a:pt x="19627" y="19350"/>
                  </a:cubicBezTo>
                  <a:cubicBezTo>
                    <a:pt x="19731" y="19170"/>
                    <a:pt x="19835" y="18990"/>
                    <a:pt x="19938" y="18810"/>
                  </a:cubicBezTo>
                  <a:cubicBezTo>
                    <a:pt x="20042" y="18720"/>
                    <a:pt x="20146" y="18540"/>
                    <a:pt x="20250" y="18360"/>
                  </a:cubicBezTo>
                  <a:cubicBezTo>
                    <a:pt x="21600" y="16110"/>
                    <a:pt x="21185" y="14040"/>
                    <a:pt x="21185" y="14040"/>
                  </a:cubicBezTo>
                  <a:close/>
                </a:path>
              </a:pathLst>
            </a:custGeom>
            <a:solidFill>
              <a:srgbClr val="C5C5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Shape 957">
              <a:extLst>
                <a:ext uri="{FF2B5EF4-FFF2-40B4-BE49-F238E27FC236}">
                  <a16:creationId xmlns:a16="http://schemas.microsoft.com/office/drawing/2014/main" id="{EE6A1C92-8A15-46D2-B9A3-98D20631D3F4}"/>
                </a:ext>
              </a:extLst>
            </p:cNvPr>
            <p:cNvSpPr/>
            <p:nvPr/>
          </p:nvSpPr>
          <p:spPr>
            <a:xfrm>
              <a:off x="1441925" y="1439191"/>
              <a:ext cx="142379" cy="231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0105" extrusionOk="0">
                  <a:moveTo>
                    <a:pt x="18825" y="360"/>
                  </a:moveTo>
                  <a:cubicBezTo>
                    <a:pt x="17335" y="-569"/>
                    <a:pt x="14356" y="360"/>
                    <a:pt x="11376" y="2450"/>
                  </a:cubicBezTo>
                  <a:cubicBezTo>
                    <a:pt x="13238" y="3612"/>
                    <a:pt x="13983" y="4308"/>
                    <a:pt x="13983" y="4308"/>
                  </a:cubicBezTo>
                  <a:cubicBezTo>
                    <a:pt x="13983" y="4308"/>
                    <a:pt x="14356" y="4773"/>
                    <a:pt x="13983" y="5470"/>
                  </a:cubicBezTo>
                  <a:cubicBezTo>
                    <a:pt x="13983" y="6631"/>
                    <a:pt x="13611" y="8721"/>
                    <a:pt x="11376" y="11276"/>
                  </a:cubicBezTo>
                  <a:cubicBezTo>
                    <a:pt x="8769" y="13599"/>
                    <a:pt x="6907" y="14528"/>
                    <a:pt x="5418" y="14760"/>
                  </a:cubicBezTo>
                  <a:cubicBezTo>
                    <a:pt x="4673" y="14992"/>
                    <a:pt x="4300" y="14992"/>
                    <a:pt x="4300" y="14992"/>
                  </a:cubicBezTo>
                  <a:cubicBezTo>
                    <a:pt x="4300" y="14992"/>
                    <a:pt x="3183" y="14296"/>
                    <a:pt x="1321" y="13134"/>
                  </a:cubicBezTo>
                  <a:cubicBezTo>
                    <a:pt x="-169" y="16154"/>
                    <a:pt x="-541" y="18708"/>
                    <a:pt x="949" y="19637"/>
                  </a:cubicBezTo>
                  <a:cubicBezTo>
                    <a:pt x="949" y="19870"/>
                    <a:pt x="949" y="19870"/>
                    <a:pt x="949" y="19870"/>
                  </a:cubicBezTo>
                  <a:cubicBezTo>
                    <a:pt x="3556" y="21031"/>
                    <a:pt x="9142" y="17779"/>
                    <a:pt x="13983" y="12670"/>
                  </a:cubicBezTo>
                  <a:cubicBezTo>
                    <a:pt x="18825" y="7328"/>
                    <a:pt x="21059" y="1754"/>
                    <a:pt x="18825" y="360"/>
                  </a:cubicBezTo>
                  <a:close/>
                </a:path>
              </a:pathLst>
            </a:custGeom>
            <a:solidFill>
              <a:srgbClr val="B1B1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Shape 958">
              <a:extLst>
                <a:ext uri="{FF2B5EF4-FFF2-40B4-BE49-F238E27FC236}">
                  <a16:creationId xmlns:a16="http://schemas.microsoft.com/office/drawing/2014/main" id="{D8FDF07F-BC49-4B39-8757-336BED90C499}"/>
                </a:ext>
              </a:extLst>
            </p:cNvPr>
            <p:cNvSpPr/>
            <p:nvPr/>
          </p:nvSpPr>
          <p:spPr>
            <a:xfrm>
              <a:off x="-1" y="486050"/>
              <a:ext cx="523692" cy="43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0568" extrusionOk="0">
                  <a:moveTo>
                    <a:pt x="8301" y="7005"/>
                  </a:moveTo>
                  <a:cubicBezTo>
                    <a:pt x="10785" y="2108"/>
                    <a:pt x="16293" y="1731"/>
                    <a:pt x="21045" y="3740"/>
                  </a:cubicBezTo>
                  <a:cubicBezTo>
                    <a:pt x="21045" y="3615"/>
                    <a:pt x="20937" y="3489"/>
                    <a:pt x="21045" y="3489"/>
                  </a:cubicBezTo>
                  <a:cubicBezTo>
                    <a:pt x="16617" y="601"/>
                    <a:pt x="11109" y="-1032"/>
                    <a:pt x="7329" y="726"/>
                  </a:cubicBezTo>
                  <a:cubicBezTo>
                    <a:pt x="-15" y="4117"/>
                    <a:pt x="-555" y="9015"/>
                    <a:pt x="309" y="14791"/>
                  </a:cubicBezTo>
                  <a:cubicBezTo>
                    <a:pt x="849" y="17931"/>
                    <a:pt x="3117" y="19940"/>
                    <a:pt x="6249" y="20568"/>
                  </a:cubicBezTo>
                  <a:cubicBezTo>
                    <a:pt x="5601" y="16047"/>
                    <a:pt x="6249" y="11024"/>
                    <a:pt x="8301" y="7005"/>
                  </a:cubicBezTo>
                  <a:close/>
                </a:path>
              </a:pathLst>
            </a:custGeom>
            <a:solidFill>
              <a:srgbClr val="BE1E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Shape 959">
              <a:extLst>
                <a:ext uri="{FF2B5EF4-FFF2-40B4-BE49-F238E27FC236}">
                  <a16:creationId xmlns:a16="http://schemas.microsoft.com/office/drawing/2014/main" id="{97FCBB74-0174-4D26-AD2B-F86C13CE58C0}"/>
                </a:ext>
              </a:extLst>
            </p:cNvPr>
            <p:cNvSpPr/>
            <p:nvPr/>
          </p:nvSpPr>
          <p:spPr>
            <a:xfrm>
              <a:off x="386004" y="39652"/>
              <a:ext cx="196530" cy="5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600" extrusionOk="0">
                  <a:moveTo>
                    <a:pt x="11391" y="4231"/>
                  </a:moveTo>
                  <a:cubicBezTo>
                    <a:pt x="14310" y="2338"/>
                    <a:pt x="17812" y="1002"/>
                    <a:pt x="21315" y="0"/>
                  </a:cubicBezTo>
                  <a:cubicBezTo>
                    <a:pt x="9056" y="1113"/>
                    <a:pt x="-285" y="3452"/>
                    <a:pt x="7" y="11134"/>
                  </a:cubicBezTo>
                  <a:cubicBezTo>
                    <a:pt x="7" y="14697"/>
                    <a:pt x="6429" y="18482"/>
                    <a:pt x="14893" y="21600"/>
                  </a:cubicBezTo>
                  <a:cubicBezTo>
                    <a:pt x="14893" y="21600"/>
                    <a:pt x="14893" y="21600"/>
                    <a:pt x="14893" y="21600"/>
                  </a:cubicBezTo>
                  <a:cubicBezTo>
                    <a:pt x="8180" y="15922"/>
                    <a:pt x="4969" y="8573"/>
                    <a:pt x="11391" y="4231"/>
                  </a:cubicBezTo>
                  <a:close/>
                </a:path>
              </a:pathLst>
            </a:custGeom>
            <a:solidFill>
              <a:srgbClr val="BE1E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Shape 960">
              <a:extLst>
                <a:ext uri="{FF2B5EF4-FFF2-40B4-BE49-F238E27FC236}">
                  <a16:creationId xmlns:a16="http://schemas.microsoft.com/office/drawing/2014/main" id="{B6D7C746-85AF-4A59-AA08-21B04BC09286}"/>
                </a:ext>
              </a:extLst>
            </p:cNvPr>
            <p:cNvSpPr/>
            <p:nvPr/>
          </p:nvSpPr>
          <p:spPr>
            <a:xfrm>
              <a:off x="149073" y="541349"/>
              <a:ext cx="562461" cy="63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19606" extrusionOk="0">
                  <a:moveTo>
                    <a:pt x="19798" y="6347"/>
                  </a:moveTo>
                  <a:cubicBezTo>
                    <a:pt x="17162" y="3928"/>
                    <a:pt x="14322" y="1343"/>
                    <a:pt x="14119" y="759"/>
                  </a:cubicBezTo>
                  <a:cubicBezTo>
                    <a:pt x="9657" y="-575"/>
                    <a:pt x="4486" y="-325"/>
                    <a:pt x="2153" y="2928"/>
                  </a:cubicBezTo>
                  <a:cubicBezTo>
                    <a:pt x="226" y="5596"/>
                    <a:pt x="-382" y="8932"/>
                    <a:pt x="226" y="11935"/>
                  </a:cubicBezTo>
                  <a:cubicBezTo>
                    <a:pt x="733" y="14103"/>
                    <a:pt x="1849" y="16188"/>
                    <a:pt x="3573" y="17606"/>
                  </a:cubicBezTo>
                  <a:cubicBezTo>
                    <a:pt x="7731" y="21025"/>
                    <a:pt x="13815" y="19941"/>
                    <a:pt x="17060" y="15271"/>
                  </a:cubicBezTo>
                  <a:cubicBezTo>
                    <a:pt x="18987" y="12602"/>
                    <a:pt x="20610" y="10267"/>
                    <a:pt x="21015" y="8098"/>
                  </a:cubicBezTo>
                  <a:cubicBezTo>
                    <a:pt x="21117" y="7932"/>
                    <a:pt x="21218" y="7848"/>
                    <a:pt x="21218" y="7681"/>
                  </a:cubicBezTo>
                  <a:cubicBezTo>
                    <a:pt x="21218" y="7681"/>
                    <a:pt x="21218" y="7598"/>
                    <a:pt x="21117" y="7598"/>
                  </a:cubicBezTo>
                  <a:cubicBezTo>
                    <a:pt x="20610" y="7098"/>
                    <a:pt x="20204" y="6681"/>
                    <a:pt x="19798" y="6347"/>
                  </a:cubicBezTo>
                  <a:close/>
                </a:path>
              </a:pathLst>
            </a:custGeom>
            <a:solidFill>
              <a:srgbClr val="E24A5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0" name="Shape 961">
              <a:extLst>
                <a:ext uri="{FF2B5EF4-FFF2-40B4-BE49-F238E27FC236}">
                  <a16:creationId xmlns:a16="http://schemas.microsoft.com/office/drawing/2014/main" id="{5DBCFAE4-471C-4E52-AA93-C14C592186BA}"/>
                </a:ext>
              </a:extLst>
            </p:cNvPr>
            <p:cNvSpPr/>
            <p:nvPr/>
          </p:nvSpPr>
          <p:spPr>
            <a:xfrm>
              <a:off x="459013" y="0"/>
              <a:ext cx="484764" cy="74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38" h="21054" extrusionOk="0">
                  <a:moveTo>
                    <a:pt x="1270" y="4034"/>
                  </a:moveTo>
                  <a:cubicBezTo>
                    <a:pt x="-1071" y="7010"/>
                    <a:pt x="99" y="12048"/>
                    <a:pt x="2547" y="15940"/>
                  </a:cubicBezTo>
                  <a:cubicBezTo>
                    <a:pt x="2866" y="15940"/>
                    <a:pt x="4781" y="17085"/>
                    <a:pt x="6590" y="18230"/>
                  </a:cubicBezTo>
                  <a:cubicBezTo>
                    <a:pt x="7335" y="18688"/>
                    <a:pt x="8186" y="19222"/>
                    <a:pt x="9037" y="19833"/>
                  </a:cubicBezTo>
                  <a:cubicBezTo>
                    <a:pt x="9250" y="19909"/>
                    <a:pt x="9357" y="19985"/>
                    <a:pt x="9463" y="20062"/>
                  </a:cubicBezTo>
                  <a:cubicBezTo>
                    <a:pt x="9889" y="20367"/>
                    <a:pt x="10421" y="20672"/>
                    <a:pt x="10953" y="21054"/>
                  </a:cubicBezTo>
                  <a:cubicBezTo>
                    <a:pt x="13081" y="20214"/>
                    <a:pt x="14890" y="17848"/>
                    <a:pt x="17018" y="15253"/>
                  </a:cubicBezTo>
                  <a:cubicBezTo>
                    <a:pt x="20529" y="10979"/>
                    <a:pt x="19784" y="4949"/>
                    <a:pt x="15422" y="1820"/>
                  </a:cubicBezTo>
                  <a:cubicBezTo>
                    <a:pt x="12336" y="-393"/>
                    <a:pt x="8293" y="-546"/>
                    <a:pt x="4888" y="1133"/>
                  </a:cubicBezTo>
                  <a:cubicBezTo>
                    <a:pt x="3611" y="1820"/>
                    <a:pt x="2334" y="2736"/>
                    <a:pt x="1270" y="4034"/>
                  </a:cubicBezTo>
                  <a:close/>
                </a:path>
              </a:pathLst>
            </a:custGeom>
            <a:solidFill>
              <a:srgbClr val="E24A5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Shape 962">
              <a:extLst>
                <a:ext uri="{FF2B5EF4-FFF2-40B4-BE49-F238E27FC236}">
                  <a16:creationId xmlns:a16="http://schemas.microsoft.com/office/drawing/2014/main" id="{84FEB08C-3695-42B5-96DD-8A875A306CA6}"/>
                </a:ext>
              </a:extLst>
            </p:cNvPr>
            <p:cNvSpPr/>
            <p:nvPr/>
          </p:nvSpPr>
          <p:spPr>
            <a:xfrm>
              <a:off x="521786" y="560181"/>
              <a:ext cx="1022235" cy="1052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1512" y="19065"/>
                  </a:moveTo>
                  <a:cubicBezTo>
                    <a:pt x="21512" y="19065"/>
                    <a:pt x="21399" y="18900"/>
                    <a:pt x="21117" y="18624"/>
                  </a:cubicBezTo>
                  <a:cubicBezTo>
                    <a:pt x="19024" y="16751"/>
                    <a:pt x="9977" y="8486"/>
                    <a:pt x="4493" y="3692"/>
                  </a:cubicBezTo>
                  <a:cubicBezTo>
                    <a:pt x="4210" y="3416"/>
                    <a:pt x="3927" y="3196"/>
                    <a:pt x="3701" y="2976"/>
                  </a:cubicBezTo>
                  <a:cubicBezTo>
                    <a:pt x="3644" y="2920"/>
                    <a:pt x="3588" y="2865"/>
                    <a:pt x="3475" y="2810"/>
                  </a:cubicBezTo>
                  <a:cubicBezTo>
                    <a:pt x="3022" y="2369"/>
                    <a:pt x="2570" y="1984"/>
                    <a:pt x="2174" y="1653"/>
                  </a:cubicBezTo>
                  <a:cubicBezTo>
                    <a:pt x="1213" y="827"/>
                    <a:pt x="19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-31" y="0"/>
                    <a:pt x="26" y="55"/>
                    <a:pt x="26" y="110"/>
                  </a:cubicBezTo>
                  <a:cubicBezTo>
                    <a:pt x="139" y="496"/>
                    <a:pt x="1722" y="2204"/>
                    <a:pt x="3192" y="3802"/>
                  </a:cubicBezTo>
                  <a:cubicBezTo>
                    <a:pt x="3418" y="4022"/>
                    <a:pt x="3644" y="4298"/>
                    <a:pt x="3927" y="4629"/>
                  </a:cubicBezTo>
                  <a:cubicBezTo>
                    <a:pt x="3984" y="4629"/>
                    <a:pt x="3984" y="4684"/>
                    <a:pt x="3984" y="4684"/>
                  </a:cubicBezTo>
                  <a:cubicBezTo>
                    <a:pt x="9129" y="10249"/>
                    <a:pt x="17611" y="19120"/>
                    <a:pt x="19590" y="21159"/>
                  </a:cubicBezTo>
                  <a:cubicBezTo>
                    <a:pt x="19873" y="21435"/>
                    <a:pt x="20042" y="21600"/>
                    <a:pt x="20042" y="21600"/>
                  </a:cubicBezTo>
                  <a:cubicBezTo>
                    <a:pt x="20042" y="21600"/>
                    <a:pt x="20099" y="21600"/>
                    <a:pt x="20212" y="21545"/>
                  </a:cubicBezTo>
                  <a:cubicBezTo>
                    <a:pt x="20438" y="21490"/>
                    <a:pt x="20721" y="21269"/>
                    <a:pt x="21117" y="20718"/>
                  </a:cubicBezTo>
                  <a:cubicBezTo>
                    <a:pt x="21456" y="20112"/>
                    <a:pt x="21512" y="19616"/>
                    <a:pt x="21512" y="19341"/>
                  </a:cubicBezTo>
                  <a:cubicBezTo>
                    <a:pt x="21569" y="19176"/>
                    <a:pt x="21512" y="19065"/>
                    <a:pt x="21512" y="19065"/>
                  </a:cubicBezTo>
                  <a:close/>
                </a:path>
              </a:pathLst>
            </a:custGeom>
            <a:solidFill>
              <a:srgbClr val="BE1E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Group 972">
            <a:extLst>
              <a:ext uri="{FF2B5EF4-FFF2-40B4-BE49-F238E27FC236}">
                <a16:creationId xmlns:a16="http://schemas.microsoft.com/office/drawing/2014/main" id="{CAA189D1-BCE3-4000-A9CA-D8478B9A91E3}"/>
              </a:ext>
            </a:extLst>
          </p:cNvPr>
          <p:cNvGrpSpPr/>
          <p:nvPr/>
        </p:nvGrpSpPr>
        <p:grpSpPr>
          <a:xfrm>
            <a:off x="7350410" y="2580509"/>
            <a:ext cx="2580698" cy="2630612"/>
            <a:chOff x="0" y="0"/>
            <a:chExt cx="2580697" cy="2630611"/>
          </a:xfrm>
        </p:grpSpPr>
        <p:sp>
          <p:nvSpPr>
            <p:cNvPr id="63" name="Shape 964">
              <a:extLst>
                <a:ext uri="{FF2B5EF4-FFF2-40B4-BE49-F238E27FC236}">
                  <a16:creationId xmlns:a16="http://schemas.microsoft.com/office/drawing/2014/main" id="{E3070B15-12E1-4F97-9FEA-AECDA316ECC4}"/>
                </a:ext>
              </a:extLst>
            </p:cNvPr>
            <p:cNvSpPr/>
            <p:nvPr/>
          </p:nvSpPr>
          <p:spPr>
            <a:xfrm>
              <a:off x="2316703" y="2357237"/>
              <a:ext cx="263995" cy="27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6" y="17079"/>
                  </a:moveTo>
                  <a:cubicBezTo>
                    <a:pt x="15354" y="14316"/>
                    <a:pt x="11971" y="11051"/>
                    <a:pt x="8848" y="7535"/>
                  </a:cubicBezTo>
                  <a:cubicBezTo>
                    <a:pt x="7287" y="5777"/>
                    <a:pt x="5725" y="4019"/>
                    <a:pt x="4164" y="2512"/>
                  </a:cubicBezTo>
                  <a:cubicBezTo>
                    <a:pt x="3383" y="1507"/>
                    <a:pt x="2342" y="753"/>
                    <a:pt x="1561" y="0"/>
                  </a:cubicBezTo>
                  <a:cubicBezTo>
                    <a:pt x="1301" y="502"/>
                    <a:pt x="1041" y="1005"/>
                    <a:pt x="781" y="1256"/>
                  </a:cubicBezTo>
                  <a:cubicBezTo>
                    <a:pt x="520" y="1758"/>
                    <a:pt x="260" y="2260"/>
                    <a:pt x="0" y="2763"/>
                  </a:cubicBezTo>
                  <a:cubicBezTo>
                    <a:pt x="781" y="3516"/>
                    <a:pt x="1561" y="4521"/>
                    <a:pt x="2342" y="5274"/>
                  </a:cubicBezTo>
                  <a:cubicBezTo>
                    <a:pt x="3904" y="6781"/>
                    <a:pt x="5725" y="8288"/>
                    <a:pt x="7547" y="9795"/>
                  </a:cubicBezTo>
                  <a:cubicBezTo>
                    <a:pt x="10930" y="12809"/>
                    <a:pt x="14573" y="15823"/>
                    <a:pt x="17176" y="18084"/>
                  </a:cubicBezTo>
                  <a:cubicBezTo>
                    <a:pt x="19778" y="20344"/>
                    <a:pt x="21600" y="21600"/>
                    <a:pt x="21600" y="21600"/>
                  </a:cubicBezTo>
                  <a:cubicBezTo>
                    <a:pt x="21600" y="21349"/>
                    <a:pt x="21600" y="21349"/>
                    <a:pt x="21600" y="21349"/>
                  </a:cubicBezTo>
                  <a:cubicBezTo>
                    <a:pt x="21600" y="21349"/>
                    <a:pt x="20039" y="19591"/>
                    <a:pt x="17696" y="17079"/>
                  </a:cubicBezTo>
                  <a:close/>
                </a:path>
              </a:pathLst>
            </a:custGeom>
            <a:solidFill>
              <a:srgbClr val="B1B1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4" name="Shape 965">
              <a:extLst>
                <a:ext uri="{FF2B5EF4-FFF2-40B4-BE49-F238E27FC236}">
                  <a16:creationId xmlns:a16="http://schemas.microsoft.com/office/drawing/2014/main" id="{59AEE76D-9AF3-4412-8B57-1C107784763C}"/>
                </a:ext>
              </a:extLst>
            </p:cNvPr>
            <p:cNvSpPr/>
            <p:nvPr/>
          </p:nvSpPr>
          <p:spPr>
            <a:xfrm>
              <a:off x="1716352" y="1708643"/>
              <a:ext cx="649794" cy="76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600" extrusionOk="0">
                  <a:moveTo>
                    <a:pt x="21185" y="14040"/>
                  </a:moveTo>
                  <a:cubicBezTo>
                    <a:pt x="4985" y="0"/>
                    <a:pt x="4985" y="0"/>
                    <a:pt x="498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5608" y="540"/>
                    <a:pt x="4985" y="2700"/>
                    <a:pt x="3635" y="4770"/>
                  </a:cubicBezTo>
                  <a:cubicBezTo>
                    <a:pt x="2285" y="6750"/>
                    <a:pt x="727" y="8010"/>
                    <a:pt x="0" y="756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200" y="21600"/>
                    <a:pt x="17965" y="21330"/>
                    <a:pt x="19627" y="19350"/>
                  </a:cubicBezTo>
                  <a:cubicBezTo>
                    <a:pt x="19731" y="19170"/>
                    <a:pt x="19835" y="18990"/>
                    <a:pt x="19938" y="18810"/>
                  </a:cubicBezTo>
                  <a:cubicBezTo>
                    <a:pt x="20042" y="18720"/>
                    <a:pt x="20146" y="18540"/>
                    <a:pt x="20250" y="18360"/>
                  </a:cubicBezTo>
                  <a:cubicBezTo>
                    <a:pt x="21600" y="16110"/>
                    <a:pt x="21185" y="14040"/>
                    <a:pt x="21185" y="14040"/>
                  </a:cubicBezTo>
                  <a:close/>
                </a:path>
              </a:pathLst>
            </a:custGeom>
            <a:solidFill>
              <a:srgbClr val="C5C5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5" name="Shape 966">
              <a:extLst>
                <a:ext uri="{FF2B5EF4-FFF2-40B4-BE49-F238E27FC236}">
                  <a16:creationId xmlns:a16="http://schemas.microsoft.com/office/drawing/2014/main" id="{AA85BD4D-CBA1-49D2-B151-6EA6B64C776D}"/>
                </a:ext>
              </a:extLst>
            </p:cNvPr>
            <p:cNvSpPr/>
            <p:nvPr/>
          </p:nvSpPr>
          <p:spPr>
            <a:xfrm>
              <a:off x="1707585" y="1704348"/>
              <a:ext cx="168611" cy="27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0105" extrusionOk="0">
                  <a:moveTo>
                    <a:pt x="18825" y="360"/>
                  </a:moveTo>
                  <a:cubicBezTo>
                    <a:pt x="17335" y="-569"/>
                    <a:pt x="14356" y="360"/>
                    <a:pt x="11376" y="2450"/>
                  </a:cubicBezTo>
                  <a:cubicBezTo>
                    <a:pt x="13238" y="3612"/>
                    <a:pt x="13983" y="4308"/>
                    <a:pt x="13983" y="4308"/>
                  </a:cubicBezTo>
                  <a:cubicBezTo>
                    <a:pt x="13983" y="4308"/>
                    <a:pt x="14356" y="4773"/>
                    <a:pt x="13983" y="5470"/>
                  </a:cubicBezTo>
                  <a:cubicBezTo>
                    <a:pt x="13983" y="6631"/>
                    <a:pt x="13611" y="8721"/>
                    <a:pt x="11376" y="11276"/>
                  </a:cubicBezTo>
                  <a:cubicBezTo>
                    <a:pt x="8769" y="13599"/>
                    <a:pt x="6907" y="14528"/>
                    <a:pt x="5418" y="14760"/>
                  </a:cubicBezTo>
                  <a:cubicBezTo>
                    <a:pt x="4673" y="14992"/>
                    <a:pt x="4300" y="14992"/>
                    <a:pt x="4300" y="14992"/>
                  </a:cubicBezTo>
                  <a:cubicBezTo>
                    <a:pt x="4300" y="14992"/>
                    <a:pt x="3183" y="14296"/>
                    <a:pt x="1321" y="13134"/>
                  </a:cubicBezTo>
                  <a:cubicBezTo>
                    <a:pt x="-169" y="16154"/>
                    <a:pt x="-541" y="18708"/>
                    <a:pt x="949" y="19637"/>
                  </a:cubicBezTo>
                  <a:cubicBezTo>
                    <a:pt x="949" y="19870"/>
                    <a:pt x="949" y="19870"/>
                    <a:pt x="949" y="19870"/>
                  </a:cubicBezTo>
                  <a:cubicBezTo>
                    <a:pt x="3556" y="21031"/>
                    <a:pt x="9142" y="17779"/>
                    <a:pt x="13983" y="12670"/>
                  </a:cubicBezTo>
                  <a:cubicBezTo>
                    <a:pt x="18825" y="7328"/>
                    <a:pt x="21059" y="1754"/>
                    <a:pt x="18825" y="360"/>
                  </a:cubicBezTo>
                  <a:close/>
                </a:path>
              </a:pathLst>
            </a:custGeom>
            <a:solidFill>
              <a:srgbClr val="B1B1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6" name="Shape 967">
              <a:extLst>
                <a:ext uri="{FF2B5EF4-FFF2-40B4-BE49-F238E27FC236}">
                  <a16:creationId xmlns:a16="http://schemas.microsoft.com/office/drawing/2014/main" id="{E8503084-9305-43A3-96DD-535800FB4EBF}"/>
                </a:ext>
              </a:extLst>
            </p:cNvPr>
            <p:cNvSpPr/>
            <p:nvPr/>
          </p:nvSpPr>
          <p:spPr>
            <a:xfrm>
              <a:off x="-1" y="575600"/>
              <a:ext cx="620178" cy="52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0568" extrusionOk="0">
                  <a:moveTo>
                    <a:pt x="8301" y="7005"/>
                  </a:moveTo>
                  <a:cubicBezTo>
                    <a:pt x="10785" y="2108"/>
                    <a:pt x="16293" y="1731"/>
                    <a:pt x="21045" y="3740"/>
                  </a:cubicBezTo>
                  <a:cubicBezTo>
                    <a:pt x="21045" y="3615"/>
                    <a:pt x="20937" y="3489"/>
                    <a:pt x="21045" y="3489"/>
                  </a:cubicBezTo>
                  <a:cubicBezTo>
                    <a:pt x="16617" y="601"/>
                    <a:pt x="11109" y="-1032"/>
                    <a:pt x="7329" y="726"/>
                  </a:cubicBezTo>
                  <a:cubicBezTo>
                    <a:pt x="-15" y="4117"/>
                    <a:pt x="-555" y="9015"/>
                    <a:pt x="309" y="14791"/>
                  </a:cubicBezTo>
                  <a:cubicBezTo>
                    <a:pt x="849" y="17931"/>
                    <a:pt x="3117" y="19940"/>
                    <a:pt x="6249" y="20568"/>
                  </a:cubicBezTo>
                  <a:cubicBezTo>
                    <a:pt x="5601" y="16047"/>
                    <a:pt x="6249" y="11024"/>
                    <a:pt x="8301" y="7005"/>
                  </a:cubicBezTo>
                  <a:close/>
                </a:path>
              </a:pathLst>
            </a:custGeom>
            <a:solidFill>
              <a:srgbClr val="BE1E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7" name="Shape 968">
              <a:extLst>
                <a:ext uri="{FF2B5EF4-FFF2-40B4-BE49-F238E27FC236}">
                  <a16:creationId xmlns:a16="http://schemas.microsoft.com/office/drawing/2014/main" id="{78AD9CE6-D4B4-4121-8EBF-B82F4CF08CF7}"/>
                </a:ext>
              </a:extLst>
            </p:cNvPr>
            <p:cNvSpPr/>
            <p:nvPr/>
          </p:nvSpPr>
          <p:spPr>
            <a:xfrm>
              <a:off x="457121" y="46958"/>
              <a:ext cx="232739" cy="61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600" extrusionOk="0">
                  <a:moveTo>
                    <a:pt x="11391" y="4231"/>
                  </a:moveTo>
                  <a:cubicBezTo>
                    <a:pt x="14310" y="2338"/>
                    <a:pt x="17812" y="1002"/>
                    <a:pt x="21315" y="0"/>
                  </a:cubicBezTo>
                  <a:cubicBezTo>
                    <a:pt x="9056" y="1113"/>
                    <a:pt x="-285" y="3452"/>
                    <a:pt x="7" y="11134"/>
                  </a:cubicBezTo>
                  <a:cubicBezTo>
                    <a:pt x="7" y="14697"/>
                    <a:pt x="6429" y="18482"/>
                    <a:pt x="14893" y="21600"/>
                  </a:cubicBezTo>
                  <a:cubicBezTo>
                    <a:pt x="14893" y="21600"/>
                    <a:pt x="14893" y="21600"/>
                    <a:pt x="14893" y="21600"/>
                  </a:cubicBezTo>
                  <a:cubicBezTo>
                    <a:pt x="8180" y="15922"/>
                    <a:pt x="4969" y="8573"/>
                    <a:pt x="11391" y="4231"/>
                  </a:cubicBezTo>
                  <a:close/>
                </a:path>
              </a:pathLst>
            </a:custGeom>
            <a:solidFill>
              <a:srgbClr val="BE1E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8" name="Shape 969">
              <a:extLst>
                <a:ext uri="{FF2B5EF4-FFF2-40B4-BE49-F238E27FC236}">
                  <a16:creationId xmlns:a16="http://schemas.microsoft.com/office/drawing/2014/main" id="{FC3EA6AF-A08F-496F-8772-5723938F8C4B}"/>
                </a:ext>
              </a:extLst>
            </p:cNvPr>
            <p:cNvSpPr/>
            <p:nvPr/>
          </p:nvSpPr>
          <p:spPr>
            <a:xfrm>
              <a:off x="176538" y="641088"/>
              <a:ext cx="666090" cy="74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19606" extrusionOk="0">
                  <a:moveTo>
                    <a:pt x="19798" y="6347"/>
                  </a:moveTo>
                  <a:cubicBezTo>
                    <a:pt x="17162" y="3928"/>
                    <a:pt x="14322" y="1343"/>
                    <a:pt x="14119" y="759"/>
                  </a:cubicBezTo>
                  <a:cubicBezTo>
                    <a:pt x="9657" y="-575"/>
                    <a:pt x="4486" y="-325"/>
                    <a:pt x="2153" y="2928"/>
                  </a:cubicBezTo>
                  <a:cubicBezTo>
                    <a:pt x="226" y="5596"/>
                    <a:pt x="-382" y="8932"/>
                    <a:pt x="226" y="11935"/>
                  </a:cubicBezTo>
                  <a:cubicBezTo>
                    <a:pt x="733" y="14103"/>
                    <a:pt x="1849" y="16188"/>
                    <a:pt x="3573" y="17606"/>
                  </a:cubicBezTo>
                  <a:cubicBezTo>
                    <a:pt x="7731" y="21025"/>
                    <a:pt x="13815" y="19941"/>
                    <a:pt x="17060" y="15271"/>
                  </a:cubicBezTo>
                  <a:cubicBezTo>
                    <a:pt x="18987" y="12602"/>
                    <a:pt x="20610" y="10267"/>
                    <a:pt x="21015" y="8098"/>
                  </a:cubicBezTo>
                  <a:cubicBezTo>
                    <a:pt x="21117" y="7932"/>
                    <a:pt x="21218" y="7848"/>
                    <a:pt x="21218" y="7681"/>
                  </a:cubicBezTo>
                  <a:cubicBezTo>
                    <a:pt x="21218" y="7681"/>
                    <a:pt x="21218" y="7598"/>
                    <a:pt x="21117" y="7598"/>
                  </a:cubicBezTo>
                  <a:cubicBezTo>
                    <a:pt x="20610" y="7098"/>
                    <a:pt x="20204" y="6681"/>
                    <a:pt x="19798" y="6347"/>
                  </a:cubicBezTo>
                  <a:close/>
                </a:path>
              </a:pathLst>
            </a:custGeom>
            <a:solidFill>
              <a:srgbClr val="E24A5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9" name="Shape 970">
              <a:extLst>
                <a:ext uri="{FF2B5EF4-FFF2-40B4-BE49-F238E27FC236}">
                  <a16:creationId xmlns:a16="http://schemas.microsoft.com/office/drawing/2014/main" id="{72D0FEEF-7BC9-48C7-852D-E40C18F8F9BE}"/>
                </a:ext>
              </a:extLst>
            </p:cNvPr>
            <p:cNvSpPr/>
            <p:nvPr/>
          </p:nvSpPr>
          <p:spPr>
            <a:xfrm>
              <a:off x="543583" y="-1"/>
              <a:ext cx="574076" cy="87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38" h="21054" extrusionOk="0">
                  <a:moveTo>
                    <a:pt x="1270" y="4034"/>
                  </a:moveTo>
                  <a:cubicBezTo>
                    <a:pt x="-1071" y="7010"/>
                    <a:pt x="99" y="12048"/>
                    <a:pt x="2547" y="15940"/>
                  </a:cubicBezTo>
                  <a:cubicBezTo>
                    <a:pt x="2866" y="15940"/>
                    <a:pt x="4781" y="17085"/>
                    <a:pt x="6590" y="18230"/>
                  </a:cubicBezTo>
                  <a:cubicBezTo>
                    <a:pt x="7335" y="18688"/>
                    <a:pt x="8186" y="19222"/>
                    <a:pt x="9037" y="19833"/>
                  </a:cubicBezTo>
                  <a:cubicBezTo>
                    <a:pt x="9250" y="19909"/>
                    <a:pt x="9357" y="19985"/>
                    <a:pt x="9463" y="20062"/>
                  </a:cubicBezTo>
                  <a:cubicBezTo>
                    <a:pt x="9889" y="20367"/>
                    <a:pt x="10421" y="20672"/>
                    <a:pt x="10953" y="21054"/>
                  </a:cubicBezTo>
                  <a:cubicBezTo>
                    <a:pt x="13081" y="20214"/>
                    <a:pt x="14890" y="17848"/>
                    <a:pt x="17018" y="15253"/>
                  </a:cubicBezTo>
                  <a:cubicBezTo>
                    <a:pt x="20529" y="10979"/>
                    <a:pt x="19784" y="4949"/>
                    <a:pt x="15422" y="1820"/>
                  </a:cubicBezTo>
                  <a:cubicBezTo>
                    <a:pt x="12336" y="-393"/>
                    <a:pt x="8293" y="-546"/>
                    <a:pt x="4888" y="1133"/>
                  </a:cubicBezTo>
                  <a:cubicBezTo>
                    <a:pt x="3611" y="1820"/>
                    <a:pt x="2334" y="2736"/>
                    <a:pt x="1270" y="4034"/>
                  </a:cubicBezTo>
                  <a:close/>
                </a:path>
              </a:pathLst>
            </a:custGeom>
            <a:solidFill>
              <a:srgbClr val="E24A5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Shape 971">
              <a:extLst>
                <a:ext uri="{FF2B5EF4-FFF2-40B4-BE49-F238E27FC236}">
                  <a16:creationId xmlns:a16="http://schemas.microsoft.com/office/drawing/2014/main" id="{2732D4A2-0B41-47B4-AB0E-24AB92BD49C4}"/>
                </a:ext>
              </a:extLst>
            </p:cNvPr>
            <p:cNvSpPr/>
            <p:nvPr/>
          </p:nvSpPr>
          <p:spPr>
            <a:xfrm>
              <a:off x="617921" y="663390"/>
              <a:ext cx="1210573" cy="1246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1512" y="19065"/>
                  </a:moveTo>
                  <a:cubicBezTo>
                    <a:pt x="21512" y="19065"/>
                    <a:pt x="21399" y="18900"/>
                    <a:pt x="21117" y="18624"/>
                  </a:cubicBezTo>
                  <a:cubicBezTo>
                    <a:pt x="19024" y="16751"/>
                    <a:pt x="9977" y="8486"/>
                    <a:pt x="4493" y="3692"/>
                  </a:cubicBezTo>
                  <a:cubicBezTo>
                    <a:pt x="4210" y="3416"/>
                    <a:pt x="3927" y="3196"/>
                    <a:pt x="3701" y="2976"/>
                  </a:cubicBezTo>
                  <a:cubicBezTo>
                    <a:pt x="3644" y="2920"/>
                    <a:pt x="3588" y="2865"/>
                    <a:pt x="3475" y="2810"/>
                  </a:cubicBezTo>
                  <a:cubicBezTo>
                    <a:pt x="3022" y="2369"/>
                    <a:pt x="2570" y="1984"/>
                    <a:pt x="2174" y="1653"/>
                  </a:cubicBezTo>
                  <a:cubicBezTo>
                    <a:pt x="1213" y="827"/>
                    <a:pt x="19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-31" y="0"/>
                    <a:pt x="26" y="55"/>
                    <a:pt x="26" y="110"/>
                  </a:cubicBezTo>
                  <a:cubicBezTo>
                    <a:pt x="139" y="496"/>
                    <a:pt x="1722" y="2204"/>
                    <a:pt x="3192" y="3802"/>
                  </a:cubicBezTo>
                  <a:cubicBezTo>
                    <a:pt x="3418" y="4022"/>
                    <a:pt x="3644" y="4298"/>
                    <a:pt x="3927" y="4629"/>
                  </a:cubicBezTo>
                  <a:cubicBezTo>
                    <a:pt x="3984" y="4629"/>
                    <a:pt x="3984" y="4684"/>
                    <a:pt x="3984" y="4684"/>
                  </a:cubicBezTo>
                  <a:cubicBezTo>
                    <a:pt x="9129" y="10249"/>
                    <a:pt x="17611" y="19120"/>
                    <a:pt x="19590" y="21159"/>
                  </a:cubicBezTo>
                  <a:cubicBezTo>
                    <a:pt x="19873" y="21435"/>
                    <a:pt x="20042" y="21600"/>
                    <a:pt x="20042" y="21600"/>
                  </a:cubicBezTo>
                  <a:cubicBezTo>
                    <a:pt x="20042" y="21600"/>
                    <a:pt x="20099" y="21600"/>
                    <a:pt x="20212" y="21545"/>
                  </a:cubicBezTo>
                  <a:cubicBezTo>
                    <a:pt x="20438" y="21490"/>
                    <a:pt x="20721" y="21269"/>
                    <a:pt x="21117" y="20718"/>
                  </a:cubicBezTo>
                  <a:cubicBezTo>
                    <a:pt x="21456" y="20112"/>
                    <a:pt x="21512" y="19616"/>
                    <a:pt x="21512" y="19341"/>
                  </a:cubicBezTo>
                  <a:cubicBezTo>
                    <a:pt x="21569" y="19176"/>
                    <a:pt x="21512" y="19065"/>
                    <a:pt x="21512" y="19065"/>
                  </a:cubicBezTo>
                  <a:close/>
                </a:path>
              </a:pathLst>
            </a:custGeom>
            <a:solidFill>
              <a:srgbClr val="BE1E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1" name="Group 981">
            <a:extLst>
              <a:ext uri="{FF2B5EF4-FFF2-40B4-BE49-F238E27FC236}">
                <a16:creationId xmlns:a16="http://schemas.microsoft.com/office/drawing/2014/main" id="{380A160F-2277-4D00-BB95-DDF0E110B842}"/>
              </a:ext>
            </a:extLst>
          </p:cNvPr>
          <p:cNvGrpSpPr/>
          <p:nvPr/>
        </p:nvGrpSpPr>
        <p:grpSpPr>
          <a:xfrm>
            <a:off x="8723370" y="2466246"/>
            <a:ext cx="2791710" cy="2836459"/>
            <a:chOff x="0" y="0"/>
            <a:chExt cx="2791708" cy="2836458"/>
          </a:xfrm>
        </p:grpSpPr>
        <p:sp>
          <p:nvSpPr>
            <p:cNvPr id="72" name="Shape 973">
              <a:extLst>
                <a:ext uri="{FF2B5EF4-FFF2-40B4-BE49-F238E27FC236}">
                  <a16:creationId xmlns:a16="http://schemas.microsoft.com/office/drawing/2014/main" id="{0E5887D7-7908-4D15-B01A-9B7606212514}"/>
                </a:ext>
              </a:extLst>
            </p:cNvPr>
            <p:cNvSpPr/>
            <p:nvPr/>
          </p:nvSpPr>
          <p:spPr>
            <a:xfrm>
              <a:off x="2506129" y="2540732"/>
              <a:ext cx="285580" cy="295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6" y="17079"/>
                  </a:moveTo>
                  <a:cubicBezTo>
                    <a:pt x="15354" y="14316"/>
                    <a:pt x="11971" y="11051"/>
                    <a:pt x="8848" y="7535"/>
                  </a:cubicBezTo>
                  <a:cubicBezTo>
                    <a:pt x="7287" y="5777"/>
                    <a:pt x="5725" y="4019"/>
                    <a:pt x="4164" y="2512"/>
                  </a:cubicBezTo>
                  <a:cubicBezTo>
                    <a:pt x="3383" y="1507"/>
                    <a:pt x="2342" y="753"/>
                    <a:pt x="1561" y="0"/>
                  </a:cubicBezTo>
                  <a:cubicBezTo>
                    <a:pt x="1301" y="502"/>
                    <a:pt x="1041" y="1005"/>
                    <a:pt x="781" y="1256"/>
                  </a:cubicBezTo>
                  <a:cubicBezTo>
                    <a:pt x="520" y="1758"/>
                    <a:pt x="260" y="2260"/>
                    <a:pt x="0" y="2763"/>
                  </a:cubicBezTo>
                  <a:cubicBezTo>
                    <a:pt x="781" y="3516"/>
                    <a:pt x="1561" y="4521"/>
                    <a:pt x="2342" y="5274"/>
                  </a:cubicBezTo>
                  <a:cubicBezTo>
                    <a:pt x="3904" y="6781"/>
                    <a:pt x="5725" y="8288"/>
                    <a:pt x="7547" y="9795"/>
                  </a:cubicBezTo>
                  <a:cubicBezTo>
                    <a:pt x="10930" y="12809"/>
                    <a:pt x="14573" y="15823"/>
                    <a:pt x="17176" y="18084"/>
                  </a:cubicBezTo>
                  <a:cubicBezTo>
                    <a:pt x="19778" y="20344"/>
                    <a:pt x="21600" y="21600"/>
                    <a:pt x="21600" y="21600"/>
                  </a:cubicBezTo>
                  <a:cubicBezTo>
                    <a:pt x="21600" y="21349"/>
                    <a:pt x="21600" y="21349"/>
                    <a:pt x="21600" y="21349"/>
                  </a:cubicBezTo>
                  <a:cubicBezTo>
                    <a:pt x="21600" y="21349"/>
                    <a:pt x="20039" y="19591"/>
                    <a:pt x="17696" y="17079"/>
                  </a:cubicBezTo>
                  <a:close/>
                </a:path>
              </a:pathLst>
            </a:custGeom>
            <a:solidFill>
              <a:srgbClr val="B1B1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3" name="Shape 974">
              <a:extLst>
                <a:ext uri="{FF2B5EF4-FFF2-40B4-BE49-F238E27FC236}">
                  <a16:creationId xmlns:a16="http://schemas.microsoft.com/office/drawing/2014/main" id="{53365E59-5750-4597-91C6-41A3C224E874}"/>
                </a:ext>
              </a:extLst>
            </p:cNvPr>
            <p:cNvSpPr/>
            <p:nvPr/>
          </p:nvSpPr>
          <p:spPr>
            <a:xfrm>
              <a:off x="1856690" y="1839105"/>
              <a:ext cx="702925" cy="824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600" extrusionOk="0">
                  <a:moveTo>
                    <a:pt x="21185" y="14040"/>
                  </a:moveTo>
                  <a:cubicBezTo>
                    <a:pt x="4985" y="0"/>
                    <a:pt x="4985" y="0"/>
                    <a:pt x="498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5608" y="540"/>
                    <a:pt x="4985" y="2700"/>
                    <a:pt x="3635" y="4770"/>
                  </a:cubicBezTo>
                  <a:cubicBezTo>
                    <a:pt x="2285" y="6750"/>
                    <a:pt x="727" y="8010"/>
                    <a:pt x="0" y="756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200" y="21600"/>
                    <a:pt x="17965" y="21330"/>
                    <a:pt x="19627" y="19350"/>
                  </a:cubicBezTo>
                  <a:cubicBezTo>
                    <a:pt x="19731" y="19170"/>
                    <a:pt x="19835" y="18990"/>
                    <a:pt x="19938" y="18810"/>
                  </a:cubicBezTo>
                  <a:cubicBezTo>
                    <a:pt x="20042" y="18720"/>
                    <a:pt x="20146" y="18540"/>
                    <a:pt x="20250" y="18360"/>
                  </a:cubicBezTo>
                  <a:cubicBezTo>
                    <a:pt x="21600" y="16110"/>
                    <a:pt x="21185" y="14040"/>
                    <a:pt x="21185" y="14040"/>
                  </a:cubicBezTo>
                  <a:close/>
                </a:path>
              </a:pathLst>
            </a:custGeom>
            <a:solidFill>
              <a:srgbClr val="C5C5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4" name="Shape 975">
              <a:extLst>
                <a:ext uri="{FF2B5EF4-FFF2-40B4-BE49-F238E27FC236}">
                  <a16:creationId xmlns:a16="http://schemas.microsoft.com/office/drawing/2014/main" id="{BBAFC9D0-3ACD-4FC9-9CE0-47E2726CA59C}"/>
                </a:ext>
              </a:extLst>
            </p:cNvPr>
            <p:cNvSpPr/>
            <p:nvPr/>
          </p:nvSpPr>
          <p:spPr>
            <a:xfrm>
              <a:off x="1847207" y="1834459"/>
              <a:ext cx="182396" cy="296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0105" extrusionOk="0">
                  <a:moveTo>
                    <a:pt x="18825" y="360"/>
                  </a:moveTo>
                  <a:cubicBezTo>
                    <a:pt x="17335" y="-569"/>
                    <a:pt x="14356" y="360"/>
                    <a:pt x="11376" y="2450"/>
                  </a:cubicBezTo>
                  <a:cubicBezTo>
                    <a:pt x="13238" y="3612"/>
                    <a:pt x="13983" y="4308"/>
                    <a:pt x="13983" y="4308"/>
                  </a:cubicBezTo>
                  <a:cubicBezTo>
                    <a:pt x="13983" y="4308"/>
                    <a:pt x="14356" y="4773"/>
                    <a:pt x="13983" y="5470"/>
                  </a:cubicBezTo>
                  <a:cubicBezTo>
                    <a:pt x="13983" y="6631"/>
                    <a:pt x="13611" y="8721"/>
                    <a:pt x="11376" y="11276"/>
                  </a:cubicBezTo>
                  <a:cubicBezTo>
                    <a:pt x="8769" y="13599"/>
                    <a:pt x="6907" y="14528"/>
                    <a:pt x="5418" y="14760"/>
                  </a:cubicBezTo>
                  <a:cubicBezTo>
                    <a:pt x="4673" y="14992"/>
                    <a:pt x="4300" y="14992"/>
                    <a:pt x="4300" y="14992"/>
                  </a:cubicBezTo>
                  <a:cubicBezTo>
                    <a:pt x="4300" y="14992"/>
                    <a:pt x="3183" y="14296"/>
                    <a:pt x="1321" y="13134"/>
                  </a:cubicBezTo>
                  <a:cubicBezTo>
                    <a:pt x="-169" y="16154"/>
                    <a:pt x="-541" y="18708"/>
                    <a:pt x="949" y="19637"/>
                  </a:cubicBezTo>
                  <a:cubicBezTo>
                    <a:pt x="949" y="19870"/>
                    <a:pt x="949" y="19870"/>
                    <a:pt x="949" y="19870"/>
                  </a:cubicBezTo>
                  <a:cubicBezTo>
                    <a:pt x="3556" y="21031"/>
                    <a:pt x="9142" y="17779"/>
                    <a:pt x="13983" y="12670"/>
                  </a:cubicBezTo>
                  <a:cubicBezTo>
                    <a:pt x="18825" y="7328"/>
                    <a:pt x="21059" y="1754"/>
                    <a:pt x="18825" y="360"/>
                  </a:cubicBezTo>
                  <a:close/>
                </a:path>
              </a:pathLst>
            </a:custGeom>
            <a:solidFill>
              <a:srgbClr val="B1B1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5" name="Shape 976">
              <a:extLst>
                <a:ext uri="{FF2B5EF4-FFF2-40B4-BE49-F238E27FC236}">
                  <a16:creationId xmlns:a16="http://schemas.microsoft.com/office/drawing/2014/main" id="{D0EDDC1C-777A-4CB6-BB89-A61F6C082F8D}"/>
                </a:ext>
              </a:extLst>
            </p:cNvPr>
            <p:cNvSpPr/>
            <p:nvPr/>
          </p:nvSpPr>
          <p:spPr>
            <a:xfrm>
              <a:off x="-1" y="613418"/>
              <a:ext cx="670887" cy="563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0568" extrusionOk="0">
                  <a:moveTo>
                    <a:pt x="8301" y="7005"/>
                  </a:moveTo>
                  <a:cubicBezTo>
                    <a:pt x="10785" y="2108"/>
                    <a:pt x="16293" y="1731"/>
                    <a:pt x="21045" y="3740"/>
                  </a:cubicBezTo>
                  <a:cubicBezTo>
                    <a:pt x="21045" y="3615"/>
                    <a:pt x="20937" y="3489"/>
                    <a:pt x="21045" y="3489"/>
                  </a:cubicBezTo>
                  <a:cubicBezTo>
                    <a:pt x="16617" y="601"/>
                    <a:pt x="11109" y="-1032"/>
                    <a:pt x="7329" y="726"/>
                  </a:cubicBezTo>
                  <a:cubicBezTo>
                    <a:pt x="-15" y="4117"/>
                    <a:pt x="-555" y="9015"/>
                    <a:pt x="309" y="14791"/>
                  </a:cubicBezTo>
                  <a:cubicBezTo>
                    <a:pt x="849" y="17931"/>
                    <a:pt x="3117" y="19940"/>
                    <a:pt x="6249" y="20568"/>
                  </a:cubicBezTo>
                  <a:cubicBezTo>
                    <a:pt x="5601" y="16047"/>
                    <a:pt x="6249" y="11024"/>
                    <a:pt x="8301" y="7005"/>
                  </a:cubicBezTo>
                  <a:close/>
                </a:path>
              </a:pathLst>
            </a:custGeom>
            <a:solidFill>
              <a:srgbClr val="BE1E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Shape 977">
              <a:extLst>
                <a:ext uri="{FF2B5EF4-FFF2-40B4-BE49-F238E27FC236}">
                  <a16:creationId xmlns:a16="http://schemas.microsoft.com/office/drawing/2014/main" id="{BD873E29-D1ED-47DA-A01D-3A532D30B200}"/>
                </a:ext>
              </a:extLst>
            </p:cNvPr>
            <p:cNvSpPr/>
            <p:nvPr/>
          </p:nvSpPr>
          <p:spPr>
            <a:xfrm>
              <a:off x="494498" y="41551"/>
              <a:ext cx="251769" cy="666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600" extrusionOk="0">
                  <a:moveTo>
                    <a:pt x="11391" y="4231"/>
                  </a:moveTo>
                  <a:cubicBezTo>
                    <a:pt x="14310" y="2338"/>
                    <a:pt x="17812" y="1002"/>
                    <a:pt x="21315" y="0"/>
                  </a:cubicBezTo>
                  <a:cubicBezTo>
                    <a:pt x="9056" y="1113"/>
                    <a:pt x="-285" y="3452"/>
                    <a:pt x="7" y="11134"/>
                  </a:cubicBezTo>
                  <a:cubicBezTo>
                    <a:pt x="7" y="14697"/>
                    <a:pt x="6429" y="18482"/>
                    <a:pt x="14893" y="21600"/>
                  </a:cubicBezTo>
                  <a:cubicBezTo>
                    <a:pt x="14893" y="21600"/>
                    <a:pt x="14893" y="21600"/>
                    <a:pt x="14893" y="21600"/>
                  </a:cubicBezTo>
                  <a:cubicBezTo>
                    <a:pt x="8180" y="15922"/>
                    <a:pt x="4969" y="8573"/>
                    <a:pt x="11391" y="4231"/>
                  </a:cubicBezTo>
                  <a:close/>
                </a:path>
              </a:pathLst>
            </a:custGeom>
            <a:solidFill>
              <a:srgbClr val="BE1E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Shape 978">
              <a:extLst>
                <a:ext uri="{FF2B5EF4-FFF2-40B4-BE49-F238E27FC236}">
                  <a16:creationId xmlns:a16="http://schemas.microsoft.com/office/drawing/2014/main" id="{8F33C7FF-65BA-4A15-8C6A-C0025585D57F}"/>
                </a:ext>
              </a:extLst>
            </p:cNvPr>
            <p:cNvSpPr/>
            <p:nvPr/>
          </p:nvSpPr>
          <p:spPr>
            <a:xfrm>
              <a:off x="190974" y="665770"/>
              <a:ext cx="720552" cy="807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19606" extrusionOk="0">
                  <a:moveTo>
                    <a:pt x="19798" y="6347"/>
                  </a:moveTo>
                  <a:cubicBezTo>
                    <a:pt x="17162" y="3928"/>
                    <a:pt x="14322" y="1343"/>
                    <a:pt x="14119" y="759"/>
                  </a:cubicBezTo>
                  <a:cubicBezTo>
                    <a:pt x="9657" y="-575"/>
                    <a:pt x="4486" y="-325"/>
                    <a:pt x="2153" y="2928"/>
                  </a:cubicBezTo>
                  <a:cubicBezTo>
                    <a:pt x="226" y="5596"/>
                    <a:pt x="-382" y="8932"/>
                    <a:pt x="226" y="11935"/>
                  </a:cubicBezTo>
                  <a:cubicBezTo>
                    <a:pt x="733" y="14103"/>
                    <a:pt x="1849" y="16188"/>
                    <a:pt x="3573" y="17606"/>
                  </a:cubicBezTo>
                  <a:cubicBezTo>
                    <a:pt x="7731" y="21025"/>
                    <a:pt x="13815" y="19941"/>
                    <a:pt x="17060" y="15271"/>
                  </a:cubicBezTo>
                  <a:cubicBezTo>
                    <a:pt x="18987" y="12602"/>
                    <a:pt x="20610" y="10267"/>
                    <a:pt x="21015" y="8098"/>
                  </a:cubicBezTo>
                  <a:cubicBezTo>
                    <a:pt x="21117" y="7932"/>
                    <a:pt x="21218" y="7848"/>
                    <a:pt x="21218" y="7681"/>
                  </a:cubicBezTo>
                  <a:cubicBezTo>
                    <a:pt x="21218" y="7681"/>
                    <a:pt x="21218" y="7598"/>
                    <a:pt x="21117" y="7598"/>
                  </a:cubicBezTo>
                  <a:cubicBezTo>
                    <a:pt x="20610" y="7098"/>
                    <a:pt x="20204" y="6681"/>
                    <a:pt x="19798" y="6347"/>
                  </a:cubicBezTo>
                  <a:close/>
                </a:path>
              </a:pathLst>
            </a:custGeom>
            <a:solidFill>
              <a:srgbClr val="E24A5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8" name="Shape 979">
              <a:extLst>
                <a:ext uri="{FF2B5EF4-FFF2-40B4-BE49-F238E27FC236}">
                  <a16:creationId xmlns:a16="http://schemas.microsoft.com/office/drawing/2014/main" id="{9BBBDC3F-993E-4395-99F4-E681F2A71EE3}"/>
                </a:ext>
              </a:extLst>
            </p:cNvPr>
            <p:cNvSpPr/>
            <p:nvPr/>
          </p:nvSpPr>
          <p:spPr>
            <a:xfrm>
              <a:off x="578784" y="-1"/>
              <a:ext cx="621016" cy="948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38" h="21054" extrusionOk="0">
                  <a:moveTo>
                    <a:pt x="1270" y="4034"/>
                  </a:moveTo>
                  <a:cubicBezTo>
                    <a:pt x="-1071" y="7010"/>
                    <a:pt x="99" y="12048"/>
                    <a:pt x="2547" y="15940"/>
                  </a:cubicBezTo>
                  <a:cubicBezTo>
                    <a:pt x="2866" y="15940"/>
                    <a:pt x="4781" y="17085"/>
                    <a:pt x="6590" y="18230"/>
                  </a:cubicBezTo>
                  <a:cubicBezTo>
                    <a:pt x="7335" y="18688"/>
                    <a:pt x="8186" y="19222"/>
                    <a:pt x="9037" y="19833"/>
                  </a:cubicBezTo>
                  <a:cubicBezTo>
                    <a:pt x="9250" y="19909"/>
                    <a:pt x="9357" y="19985"/>
                    <a:pt x="9463" y="20062"/>
                  </a:cubicBezTo>
                  <a:cubicBezTo>
                    <a:pt x="9889" y="20367"/>
                    <a:pt x="10421" y="20672"/>
                    <a:pt x="10953" y="21054"/>
                  </a:cubicBezTo>
                  <a:cubicBezTo>
                    <a:pt x="13081" y="20214"/>
                    <a:pt x="14890" y="17848"/>
                    <a:pt x="17018" y="15253"/>
                  </a:cubicBezTo>
                  <a:cubicBezTo>
                    <a:pt x="20529" y="10979"/>
                    <a:pt x="19784" y="4949"/>
                    <a:pt x="15422" y="1820"/>
                  </a:cubicBezTo>
                  <a:cubicBezTo>
                    <a:pt x="12336" y="-393"/>
                    <a:pt x="8293" y="-546"/>
                    <a:pt x="4888" y="1133"/>
                  </a:cubicBezTo>
                  <a:cubicBezTo>
                    <a:pt x="3611" y="1820"/>
                    <a:pt x="2334" y="2736"/>
                    <a:pt x="1270" y="4034"/>
                  </a:cubicBezTo>
                  <a:close/>
                </a:path>
              </a:pathLst>
            </a:custGeom>
            <a:solidFill>
              <a:srgbClr val="E24A5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9" name="Shape 980">
              <a:extLst>
                <a:ext uri="{FF2B5EF4-FFF2-40B4-BE49-F238E27FC236}">
                  <a16:creationId xmlns:a16="http://schemas.microsoft.com/office/drawing/2014/main" id="{12DF7DF9-93D5-4BA3-9774-557FBD2AD64E}"/>
                </a:ext>
              </a:extLst>
            </p:cNvPr>
            <p:cNvSpPr/>
            <p:nvPr/>
          </p:nvSpPr>
          <p:spPr>
            <a:xfrm>
              <a:off x="668445" y="708386"/>
              <a:ext cx="1309555" cy="134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1512" y="19065"/>
                  </a:moveTo>
                  <a:cubicBezTo>
                    <a:pt x="21512" y="19065"/>
                    <a:pt x="21399" y="18900"/>
                    <a:pt x="21117" y="18624"/>
                  </a:cubicBezTo>
                  <a:cubicBezTo>
                    <a:pt x="19024" y="16751"/>
                    <a:pt x="9977" y="8486"/>
                    <a:pt x="4493" y="3692"/>
                  </a:cubicBezTo>
                  <a:cubicBezTo>
                    <a:pt x="4210" y="3416"/>
                    <a:pt x="3927" y="3196"/>
                    <a:pt x="3701" y="2976"/>
                  </a:cubicBezTo>
                  <a:cubicBezTo>
                    <a:pt x="3644" y="2920"/>
                    <a:pt x="3588" y="2865"/>
                    <a:pt x="3475" y="2810"/>
                  </a:cubicBezTo>
                  <a:cubicBezTo>
                    <a:pt x="3022" y="2369"/>
                    <a:pt x="2570" y="1984"/>
                    <a:pt x="2174" y="1653"/>
                  </a:cubicBezTo>
                  <a:cubicBezTo>
                    <a:pt x="1213" y="827"/>
                    <a:pt x="19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-31" y="0"/>
                    <a:pt x="26" y="55"/>
                    <a:pt x="26" y="110"/>
                  </a:cubicBezTo>
                  <a:cubicBezTo>
                    <a:pt x="139" y="496"/>
                    <a:pt x="1722" y="2204"/>
                    <a:pt x="3192" y="3802"/>
                  </a:cubicBezTo>
                  <a:cubicBezTo>
                    <a:pt x="3418" y="4022"/>
                    <a:pt x="3644" y="4298"/>
                    <a:pt x="3927" y="4629"/>
                  </a:cubicBezTo>
                  <a:cubicBezTo>
                    <a:pt x="3984" y="4629"/>
                    <a:pt x="3984" y="4684"/>
                    <a:pt x="3984" y="4684"/>
                  </a:cubicBezTo>
                  <a:cubicBezTo>
                    <a:pt x="9129" y="10249"/>
                    <a:pt x="17611" y="19120"/>
                    <a:pt x="19590" y="21159"/>
                  </a:cubicBezTo>
                  <a:cubicBezTo>
                    <a:pt x="19873" y="21435"/>
                    <a:pt x="20042" y="21600"/>
                    <a:pt x="20042" y="21600"/>
                  </a:cubicBezTo>
                  <a:cubicBezTo>
                    <a:pt x="20042" y="21600"/>
                    <a:pt x="20099" y="21600"/>
                    <a:pt x="20212" y="21545"/>
                  </a:cubicBezTo>
                  <a:cubicBezTo>
                    <a:pt x="20438" y="21490"/>
                    <a:pt x="20721" y="21269"/>
                    <a:pt x="21117" y="20718"/>
                  </a:cubicBezTo>
                  <a:cubicBezTo>
                    <a:pt x="21456" y="20112"/>
                    <a:pt x="21512" y="19616"/>
                    <a:pt x="21512" y="19341"/>
                  </a:cubicBezTo>
                  <a:cubicBezTo>
                    <a:pt x="21569" y="19176"/>
                    <a:pt x="21512" y="19065"/>
                    <a:pt x="21512" y="19065"/>
                  </a:cubicBezTo>
                  <a:close/>
                </a:path>
              </a:pathLst>
            </a:custGeom>
            <a:solidFill>
              <a:srgbClr val="BE1E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0" name="Group 984">
            <a:extLst>
              <a:ext uri="{FF2B5EF4-FFF2-40B4-BE49-F238E27FC236}">
                <a16:creationId xmlns:a16="http://schemas.microsoft.com/office/drawing/2014/main" id="{EDAE1B4E-9B7F-4C4D-B7D2-8565372703B8}"/>
              </a:ext>
            </a:extLst>
          </p:cNvPr>
          <p:cNvGrpSpPr/>
          <p:nvPr/>
        </p:nvGrpSpPr>
        <p:grpSpPr>
          <a:xfrm>
            <a:off x="685963" y="3405053"/>
            <a:ext cx="735013" cy="725797"/>
            <a:chOff x="0" y="0"/>
            <a:chExt cx="735012" cy="725795"/>
          </a:xfrm>
          <a:solidFill>
            <a:schemeClr val="bg1">
              <a:lumMod val="50000"/>
            </a:schemeClr>
          </a:solidFill>
        </p:grpSpPr>
        <p:sp>
          <p:nvSpPr>
            <p:cNvPr id="81" name="Shape 982">
              <a:extLst>
                <a:ext uri="{FF2B5EF4-FFF2-40B4-BE49-F238E27FC236}">
                  <a16:creationId xmlns:a16="http://schemas.microsoft.com/office/drawing/2014/main" id="{665E1742-F465-42C0-A513-25317A6BBAFF}"/>
                </a:ext>
              </a:extLst>
            </p:cNvPr>
            <p:cNvSpPr/>
            <p:nvPr/>
          </p:nvSpPr>
          <p:spPr>
            <a:xfrm>
              <a:off x="91678" y="-1"/>
              <a:ext cx="643335" cy="55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488" extrusionOk="0">
                  <a:moveTo>
                    <a:pt x="21228" y="3295"/>
                  </a:moveTo>
                  <a:cubicBezTo>
                    <a:pt x="18690" y="335"/>
                    <a:pt x="18690" y="335"/>
                    <a:pt x="18690" y="335"/>
                  </a:cubicBezTo>
                  <a:cubicBezTo>
                    <a:pt x="18318" y="-112"/>
                    <a:pt x="17720" y="-112"/>
                    <a:pt x="17338" y="335"/>
                  </a:cubicBezTo>
                  <a:cubicBezTo>
                    <a:pt x="6636" y="12862"/>
                    <a:pt x="6636" y="12862"/>
                    <a:pt x="6636" y="12862"/>
                  </a:cubicBezTo>
                  <a:cubicBezTo>
                    <a:pt x="4169" y="9963"/>
                    <a:pt x="4169" y="9963"/>
                    <a:pt x="4169" y="9963"/>
                  </a:cubicBezTo>
                  <a:cubicBezTo>
                    <a:pt x="3983" y="9746"/>
                    <a:pt x="3746" y="9637"/>
                    <a:pt x="3488" y="9637"/>
                  </a:cubicBezTo>
                  <a:cubicBezTo>
                    <a:pt x="3240" y="9637"/>
                    <a:pt x="2993" y="9746"/>
                    <a:pt x="2817" y="9963"/>
                  </a:cubicBezTo>
                  <a:cubicBezTo>
                    <a:pt x="279" y="12923"/>
                    <a:pt x="279" y="12923"/>
                    <a:pt x="279" y="12923"/>
                  </a:cubicBezTo>
                  <a:cubicBezTo>
                    <a:pt x="-93" y="13370"/>
                    <a:pt x="-93" y="14071"/>
                    <a:pt x="279" y="14505"/>
                  </a:cubicBezTo>
                  <a:cubicBezTo>
                    <a:pt x="3395" y="18154"/>
                    <a:pt x="3395" y="18154"/>
                    <a:pt x="3395" y="18154"/>
                  </a:cubicBezTo>
                  <a:cubicBezTo>
                    <a:pt x="3406" y="18166"/>
                    <a:pt x="3416" y="18178"/>
                    <a:pt x="3426" y="18202"/>
                  </a:cubicBezTo>
                  <a:cubicBezTo>
                    <a:pt x="5965" y="21162"/>
                    <a:pt x="5965" y="21162"/>
                    <a:pt x="5965" y="21162"/>
                  </a:cubicBezTo>
                  <a:cubicBezTo>
                    <a:pt x="6140" y="21367"/>
                    <a:pt x="6388" y="21488"/>
                    <a:pt x="6636" y="21488"/>
                  </a:cubicBezTo>
                  <a:cubicBezTo>
                    <a:pt x="6894" y="21488"/>
                    <a:pt x="7131" y="21367"/>
                    <a:pt x="7317" y="21162"/>
                  </a:cubicBezTo>
                  <a:cubicBezTo>
                    <a:pt x="21228" y="4877"/>
                    <a:pt x="21228" y="4877"/>
                    <a:pt x="21228" y="4877"/>
                  </a:cubicBezTo>
                  <a:cubicBezTo>
                    <a:pt x="21404" y="4672"/>
                    <a:pt x="21507" y="4382"/>
                    <a:pt x="21507" y="4092"/>
                  </a:cubicBezTo>
                  <a:cubicBezTo>
                    <a:pt x="21507" y="3790"/>
                    <a:pt x="21404" y="3512"/>
                    <a:pt x="21228" y="3295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2" name="Shape 983">
              <a:extLst>
                <a:ext uri="{FF2B5EF4-FFF2-40B4-BE49-F238E27FC236}">
                  <a16:creationId xmlns:a16="http://schemas.microsoft.com/office/drawing/2014/main" id="{A4FC7BBB-54DE-465D-B11A-D50603D899B5}"/>
                </a:ext>
              </a:extLst>
            </p:cNvPr>
            <p:cNvSpPr/>
            <p:nvPr/>
          </p:nvSpPr>
          <p:spPr>
            <a:xfrm>
              <a:off x="0" y="33645"/>
              <a:ext cx="690563" cy="692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14" y="7689"/>
                  </a:moveTo>
                  <a:cubicBezTo>
                    <a:pt x="19214" y="19214"/>
                    <a:pt x="19214" y="19214"/>
                    <a:pt x="19214" y="19214"/>
                  </a:cubicBezTo>
                  <a:cubicBezTo>
                    <a:pt x="2386" y="19214"/>
                    <a:pt x="2386" y="19214"/>
                    <a:pt x="2386" y="19214"/>
                  </a:cubicBezTo>
                  <a:cubicBezTo>
                    <a:pt x="2386" y="2386"/>
                    <a:pt x="2386" y="2386"/>
                    <a:pt x="2386" y="2386"/>
                  </a:cubicBezTo>
                  <a:cubicBezTo>
                    <a:pt x="14616" y="2386"/>
                    <a:pt x="14616" y="2386"/>
                    <a:pt x="14616" y="2386"/>
                  </a:cubicBezTo>
                  <a:cubicBezTo>
                    <a:pt x="17002" y="0"/>
                    <a:pt x="17002" y="0"/>
                    <a:pt x="17002" y="0"/>
                  </a:cubicBezTo>
                  <a:cubicBezTo>
                    <a:pt x="1188" y="0"/>
                    <a:pt x="1188" y="0"/>
                    <a:pt x="1188" y="0"/>
                  </a:cubicBezTo>
                  <a:cubicBezTo>
                    <a:pt x="531" y="0"/>
                    <a:pt x="0" y="531"/>
                    <a:pt x="0" y="1188"/>
                  </a:cubicBezTo>
                  <a:cubicBezTo>
                    <a:pt x="0" y="20402"/>
                    <a:pt x="0" y="20402"/>
                    <a:pt x="0" y="20402"/>
                  </a:cubicBezTo>
                  <a:cubicBezTo>
                    <a:pt x="0" y="21059"/>
                    <a:pt x="531" y="21600"/>
                    <a:pt x="1188" y="21600"/>
                  </a:cubicBezTo>
                  <a:cubicBezTo>
                    <a:pt x="20402" y="21600"/>
                    <a:pt x="20402" y="21600"/>
                    <a:pt x="20402" y="21600"/>
                  </a:cubicBezTo>
                  <a:cubicBezTo>
                    <a:pt x="21069" y="21600"/>
                    <a:pt x="21600" y="21059"/>
                    <a:pt x="21600" y="20402"/>
                  </a:cubicBezTo>
                  <a:cubicBezTo>
                    <a:pt x="21600" y="5303"/>
                    <a:pt x="21600" y="5303"/>
                    <a:pt x="21600" y="5303"/>
                  </a:cubicBezTo>
                  <a:lnTo>
                    <a:pt x="19214" y="76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3" name="Group 987">
            <a:extLst>
              <a:ext uri="{FF2B5EF4-FFF2-40B4-BE49-F238E27FC236}">
                <a16:creationId xmlns:a16="http://schemas.microsoft.com/office/drawing/2014/main" id="{1FC50818-B8B2-475E-8A56-3A54C27A4537}"/>
              </a:ext>
            </a:extLst>
          </p:cNvPr>
          <p:cNvGrpSpPr/>
          <p:nvPr/>
        </p:nvGrpSpPr>
        <p:grpSpPr>
          <a:xfrm>
            <a:off x="685963" y="4710783"/>
            <a:ext cx="735013" cy="725797"/>
            <a:chOff x="0" y="0"/>
            <a:chExt cx="735012" cy="725795"/>
          </a:xfrm>
          <a:solidFill>
            <a:schemeClr val="bg1">
              <a:lumMod val="50000"/>
            </a:schemeClr>
          </a:solidFill>
        </p:grpSpPr>
        <p:sp>
          <p:nvSpPr>
            <p:cNvPr id="84" name="Shape 985">
              <a:extLst>
                <a:ext uri="{FF2B5EF4-FFF2-40B4-BE49-F238E27FC236}">
                  <a16:creationId xmlns:a16="http://schemas.microsoft.com/office/drawing/2014/main" id="{68604445-0F77-4FDE-A3D8-FD292EA9F041}"/>
                </a:ext>
              </a:extLst>
            </p:cNvPr>
            <p:cNvSpPr/>
            <p:nvPr/>
          </p:nvSpPr>
          <p:spPr>
            <a:xfrm>
              <a:off x="91678" y="-1"/>
              <a:ext cx="643335" cy="55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488" extrusionOk="0">
                  <a:moveTo>
                    <a:pt x="21228" y="3295"/>
                  </a:moveTo>
                  <a:cubicBezTo>
                    <a:pt x="18690" y="335"/>
                    <a:pt x="18690" y="335"/>
                    <a:pt x="18690" y="335"/>
                  </a:cubicBezTo>
                  <a:cubicBezTo>
                    <a:pt x="18318" y="-112"/>
                    <a:pt x="17720" y="-112"/>
                    <a:pt x="17338" y="335"/>
                  </a:cubicBezTo>
                  <a:cubicBezTo>
                    <a:pt x="6636" y="12862"/>
                    <a:pt x="6636" y="12862"/>
                    <a:pt x="6636" y="12862"/>
                  </a:cubicBezTo>
                  <a:cubicBezTo>
                    <a:pt x="4169" y="9963"/>
                    <a:pt x="4169" y="9963"/>
                    <a:pt x="4169" y="9963"/>
                  </a:cubicBezTo>
                  <a:cubicBezTo>
                    <a:pt x="3983" y="9746"/>
                    <a:pt x="3746" y="9637"/>
                    <a:pt x="3488" y="9637"/>
                  </a:cubicBezTo>
                  <a:cubicBezTo>
                    <a:pt x="3240" y="9637"/>
                    <a:pt x="2993" y="9746"/>
                    <a:pt x="2817" y="9963"/>
                  </a:cubicBezTo>
                  <a:cubicBezTo>
                    <a:pt x="279" y="12923"/>
                    <a:pt x="279" y="12923"/>
                    <a:pt x="279" y="12923"/>
                  </a:cubicBezTo>
                  <a:cubicBezTo>
                    <a:pt x="-93" y="13370"/>
                    <a:pt x="-93" y="14071"/>
                    <a:pt x="279" y="14505"/>
                  </a:cubicBezTo>
                  <a:cubicBezTo>
                    <a:pt x="3395" y="18154"/>
                    <a:pt x="3395" y="18154"/>
                    <a:pt x="3395" y="18154"/>
                  </a:cubicBezTo>
                  <a:cubicBezTo>
                    <a:pt x="3406" y="18166"/>
                    <a:pt x="3416" y="18178"/>
                    <a:pt x="3426" y="18202"/>
                  </a:cubicBezTo>
                  <a:cubicBezTo>
                    <a:pt x="5965" y="21162"/>
                    <a:pt x="5965" y="21162"/>
                    <a:pt x="5965" y="21162"/>
                  </a:cubicBezTo>
                  <a:cubicBezTo>
                    <a:pt x="6140" y="21367"/>
                    <a:pt x="6388" y="21488"/>
                    <a:pt x="6636" y="21488"/>
                  </a:cubicBezTo>
                  <a:cubicBezTo>
                    <a:pt x="6894" y="21488"/>
                    <a:pt x="7131" y="21367"/>
                    <a:pt x="7317" y="21162"/>
                  </a:cubicBezTo>
                  <a:cubicBezTo>
                    <a:pt x="21228" y="4877"/>
                    <a:pt x="21228" y="4877"/>
                    <a:pt x="21228" y="4877"/>
                  </a:cubicBezTo>
                  <a:cubicBezTo>
                    <a:pt x="21404" y="4672"/>
                    <a:pt x="21507" y="4382"/>
                    <a:pt x="21507" y="4092"/>
                  </a:cubicBezTo>
                  <a:cubicBezTo>
                    <a:pt x="21507" y="3790"/>
                    <a:pt x="21404" y="3512"/>
                    <a:pt x="21228" y="3295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5" name="Shape 986">
              <a:extLst>
                <a:ext uri="{FF2B5EF4-FFF2-40B4-BE49-F238E27FC236}">
                  <a16:creationId xmlns:a16="http://schemas.microsoft.com/office/drawing/2014/main" id="{CA37329B-504C-48AF-8320-CE0EC9D24D92}"/>
                </a:ext>
              </a:extLst>
            </p:cNvPr>
            <p:cNvSpPr/>
            <p:nvPr/>
          </p:nvSpPr>
          <p:spPr>
            <a:xfrm>
              <a:off x="0" y="33645"/>
              <a:ext cx="690563" cy="692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14" y="7689"/>
                  </a:moveTo>
                  <a:cubicBezTo>
                    <a:pt x="19214" y="19214"/>
                    <a:pt x="19214" y="19214"/>
                    <a:pt x="19214" y="19214"/>
                  </a:cubicBezTo>
                  <a:cubicBezTo>
                    <a:pt x="2386" y="19214"/>
                    <a:pt x="2386" y="19214"/>
                    <a:pt x="2386" y="19214"/>
                  </a:cubicBezTo>
                  <a:cubicBezTo>
                    <a:pt x="2386" y="2386"/>
                    <a:pt x="2386" y="2386"/>
                    <a:pt x="2386" y="2386"/>
                  </a:cubicBezTo>
                  <a:cubicBezTo>
                    <a:pt x="14616" y="2386"/>
                    <a:pt x="14616" y="2386"/>
                    <a:pt x="14616" y="2386"/>
                  </a:cubicBezTo>
                  <a:cubicBezTo>
                    <a:pt x="17002" y="0"/>
                    <a:pt x="17002" y="0"/>
                    <a:pt x="17002" y="0"/>
                  </a:cubicBezTo>
                  <a:cubicBezTo>
                    <a:pt x="1188" y="0"/>
                    <a:pt x="1188" y="0"/>
                    <a:pt x="1188" y="0"/>
                  </a:cubicBezTo>
                  <a:cubicBezTo>
                    <a:pt x="531" y="0"/>
                    <a:pt x="0" y="531"/>
                    <a:pt x="0" y="1188"/>
                  </a:cubicBezTo>
                  <a:cubicBezTo>
                    <a:pt x="0" y="20402"/>
                    <a:pt x="0" y="20402"/>
                    <a:pt x="0" y="20402"/>
                  </a:cubicBezTo>
                  <a:cubicBezTo>
                    <a:pt x="0" y="21059"/>
                    <a:pt x="531" y="21600"/>
                    <a:pt x="1188" y="21600"/>
                  </a:cubicBezTo>
                  <a:cubicBezTo>
                    <a:pt x="20402" y="21600"/>
                    <a:pt x="20402" y="21600"/>
                    <a:pt x="20402" y="21600"/>
                  </a:cubicBezTo>
                  <a:cubicBezTo>
                    <a:pt x="21069" y="21600"/>
                    <a:pt x="21600" y="21059"/>
                    <a:pt x="21600" y="20402"/>
                  </a:cubicBezTo>
                  <a:cubicBezTo>
                    <a:pt x="21600" y="5303"/>
                    <a:pt x="21600" y="5303"/>
                    <a:pt x="21600" y="5303"/>
                  </a:cubicBezTo>
                  <a:lnTo>
                    <a:pt x="19214" y="76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89" name="Shape 991">
            <a:extLst>
              <a:ext uri="{FF2B5EF4-FFF2-40B4-BE49-F238E27FC236}">
                <a16:creationId xmlns:a16="http://schemas.microsoft.com/office/drawing/2014/main" id="{980E4FAE-7E25-4B03-85DF-C787C873C199}"/>
              </a:ext>
            </a:extLst>
          </p:cNvPr>
          <p:cNvSpPr/>
          <p:nvPr/>
        </p:nvSpPr>
        <p:spPr>
          <a:xfrm>
            <a:off x="1661617" y="3300982"/>
            <a:ext cx="4118897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zh-TW" altLang="en-US" sz="2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五年一貫課程設計</a:t>
            </a:r>
            <a:endParaRPr sz="2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Shape 993">
            <a:extLst>
              <a:ext uri="{FF2B5EF4-FFF2-40B4-BE49-F238E27FC236}">
                <a16:creationId xmlns:a16="http://schemas.microsoft.com/office/drawing/2014/main" id="{6AAC2C85-CCAF-4546-BB3E-A802CE52F5FD}"/>
              </a:ext>
            </a:extLst>
          </p:cNvPr>
          <p:cNvSpPr/>
          <p:nvPr/>
        </p:nvSpPr>
        <p:spPr>
          <a:xfrm>
            <a:off x="1661617" y="4731869"/>
            <a:ext cx="5676767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400" b="1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包含護理、餐旅、醫技衛生、外語、商管、工程科技、資訊、美容、文創設計等專業領域類科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279" y="508371"/>
            <a:ext cx="3507104" cy="2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62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0" grpId="0" animBg="1" advAuto="0"/>
      <p:bldP spid="83" grpId="0" animBg="1" advAuto="0"/>
      <p:bldP spid="89" grpId="0" animBg="1" advAuto="0"/>
      <p:bldP spid="91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217055" y="1020330"/>
            <a:ext cx="12409055" cy="596467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群組 3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新北市技術型高中位置分布圖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7236635" y="4638090"/>
            <a:ext cx="3823189" cy="2179577"/>
            <a:chOff x="5354913" y="1035394"/>
            <a:chExt cx="3823189" cy="2179577"/>
          </a:xfrm>
        </p:grpSpPr>
        <p:pic>
          <p:nvPicPr>
            <p:cNvPr id="30" name="Picture 2" descr="認識新北-認識新北| 新北市觀光旅遊網">
              <a:extLst>
                <a:ext uri="{FF2B5EF4-FFF2-40B4-BE49-F238E27FC236}">
                  <a16:creationId xmlns:a16="http://schemas.microsoft.com/office/drawing/2014/main" id="{17EFA698-E32F-49BF-B624-878384381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55" b="62822"/>
            <a:stretch/>
          </p:blipFill>
          <p:spPr bwMode="auto">
            <a:xfrm>
              <a:off x="5354913" y="1035394"/>
              <a:ext cx="3823189" cy="2179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5354913" y="2712245"/>
              <a:ext cx="1845091" cy="50272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121738" y="1263170"/>
            <a:ext cx="7513894" cy="5594829"/>
            <a:chOff x="859773" y="1204097"/>
            <a:chExt cx="7513894" cy="559482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892" y="1204097"/>
              <a:ext cx="5865775" cy="5594829"/>
            </a:xfrm>
            <a:prstGeom prst="rect">
              <a:avLst/>
            </a:prstGeom>
          </p:spPr>
        </p:pic>
        <p:sp>
          <p:nvSpPr>
            <p:cNvPr id="9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952051" y="2232588"/>
              <a:ext cx="899598" cy="1005840"/>
            </a:xfrm>
            <a:prstGeom prst="wedgeRoundRectCallout">
              <a:avLst>
                <a:gd name="adj1" fmla="val 304728"/>
                <a:gd name="adj2" fmla="val 54008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三重商工穀保家商清傳高商東海高中格致高中</a:t>
              </a:r>
            </a:p>
          </p:txBody>
        </p:sp>
        <p:sp>
          <p:nvSpPr>
            <p:cNvPr id="8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5294607" y="2571982"/>
              <a:ext cx="1252658" cy="406409"/>
            </a:xfrm>
            <a:prstGeom prst="wedgeRoundRectCallout">
              <a:avLst>
                <a:gd name="adj1" fmla="val -29455"/>
                <a:gd name="adj2" fmla="val 100056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樟樹國際實中</a:t>
              </a:r>
              <a:endPara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崇義高中</a:t>
              </a:r>
            </a:p>
          </p:txBody>
        </p:sp>
        <p:sp>
          <p:nvSpPr>
            <p:cNvPr id="10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859773" y="3301854"/>
              <a:ext cx="838638" cy="343382"/>
            </a:xfrm>
            <a:prstGeom prst="wedgeRoundRectCallout">
              <a:avLst>
                <a:gd name="adj1" fmla="val 258261"/>
                <a:gd name="adj2" fmla="val -17693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泰山高中</a:t>
              </a:r>
            </a:p>
          </p:txBody>
        </p:sp>
        <p:sp>
          <p:nvSpPr>
            <p:cNvPr id="11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1533682" y="4359695"/>
              <a:ext cx="838638" cy="343382"/>
            </a:xfrm>
            <a:prstGeom prst="wedgeRoundRectCallout">
              <a:avLst>
                <a:gd name="adj1" fmla="val 113995"/>
                <a:gd name="adj2" fmla="val -49340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鶯歌工商</a:t>
              </a:r>
            </a:p>
          </p:txBody>
        </p:sp>
        <p:sp>
          <p:nvSpPr>
            <p:cNvPr id="12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3041362" y="1407787"/>
              <a:ext cx="838638" cy="343382"/>
            </a:xfrm>
            <a:prstGeom prst="wedgeRoundRectCallout">
              <a:avLst>
                <a:gd name="adj1" fmla="val 48877"/>
                <a:gd name="adj2" fmla="val 150378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淡水商工</a:t>
              </a:r>
            </a:p>
          </p:txBody>
        </p:sp>
        <p:sp>
          <p:nvSpPr>
            <p:cNvPr id="13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2059373" y="4917444"/>
              <a:ext cx="847086" cy="343382"/>
            </a:xfrm>
            <a:prstGeom prst="wedgeRoundRectCallout">
              <a:avLst>
                <a:gd name="adj1" fmla="val 120840"/>
                <a:gd name="adj2" fmla="val -216934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新北高工</a:t>
              </a:r>
            </a:p>
          </p:txBody>
        </p:sp>
        <p:sp>
          <p:nvSpPr>
            <p:cNvPr id="14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7140160" y="2400291"/>
              <a:ext cx="838638" cy="343382"/>
            </a:xfrm>
            <a:prstGeom prst="wedgeRoundRectCallout">
              <a:avLst>
                <a:gd name="adj1" fmla="val -46527"/>
                <a:gd name="adj2" fmla="val 91202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瑞芳高工</a:t>
              </a:r>
            </a:p>
          </p:txBody>
        </p:sp>
        <p:sp>
          <p:nvSpPr>
            <p:cNvPr id="15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2870633" y="5618755"/>
              <a:ext cx="1024501" cy="420947"/>
            </a:xfrm>
            <a:prstGeom prst="wedgeRoundRectCallout">
              <a:avLst>
                <a:gd name="adj1" fmla="val 73961"/>
                <a:gd name="adj2" fmla="val -395435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南山高中</a:t>
              </a:r>
              <a:endPara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竹林高中</a:t>
              </a:r>
            </a:p>
          </p:txBody>
        </p:sp>
        <p:sp>
          <p:nvSpPr>
            <p:cNvPr id="16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2059373" y="3518161"/>
              <a:ext cx="1024501" cy="420947"/>
            </a:xfrm>
            <a:prstGeom prst="wedgeRoundRectCallout">
              <a:avLst>
                <a:gd name="adj1" fmla="val 126210"/>
                <a:gd name="adj2" fmla="val 20229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豫章工商</a:t>
              </a:r>
              <a:endPara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光華商職</a:t>
              </a:r>
            </a:p>
          </p:txBody>
        </p:sp>
        <p:sp>
          <p:nvSpPr>
            <p:cNvPr id="17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2415091" y="2176790"/>
              <a:ext cx="838638" cy="343382"/>
            </a:xfrm>
            <a:prstGeom prst="wedgeRoundRectCallout">
              <a:avLst>
                <a:gd name="adj1" fmla="val 20105"/>
                <a:gd name="adj2" fmla="val 120791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醒吾高中</a:t>
              </a:r>
            </a:p>
          </p:txBody>
        </p:sp>
        <p:sp>
          <p:nvSpPr>
            <p:cNvPr id="18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907041" y="3952887"/>
              <a:ext cx="838638" cy="343382"/>
            </a:xfrm>
            <a:prstGeom prst="wedgeRoundRectCallout">
              <a:avLst>
                <a:gd name="adj1" fmla="val 232096"/>
                <a:gd name="adj2" fmla="val -18442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樹人家商</a:t>
              </a:r>
            </a:p>
          </p:txBody>
        </p:sp>
        <p:sp>
          <p:nvSpPr>
            <p:cNvPr id="19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5872225" y="5432652"/>
              <a:ext cx="900372" cy="823216"/>
            </a:xfrm>
            <a:prstGeom prst="wedgeRoundRectCallout">
              <a:avLst>
                <a:gd name="adj1" fmla="val -178296"/>
                <a:gd name="adj2" fmla="val -128120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南強工商能仁家商莊敬工家</a:t>
              </a:r>
            </a:p>
          </p:txBody>
        </p:sp>
        <p:sp>
          <p:nvSpPr>
            <p:cNvPr id="20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4396361" y="3091380"/>
              <a:ext cx="841734" cy="420947"/>
            </a:xfrm>
            <a:prstGeom prst="wedgeRoundRectCallout">
              <a:avLst>
                <a:gd name="adj1" fmla="val -38734"/>
                <a:gd name="adj2" fmla="val 110739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智光商工</a:t>
              </a:r>
              <a:endPara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復興商工</a:t>
              </a:r>
            </a:p>
          </p:txBody>
        </p:sp>
        <p:sp>
          <p:nvSpPr>
            <p:cNvPr id="21" name="語音泡泡: 圓角矩形 8">
              <a:extLst>
                <a:ext uri="{FF2B5EF4-FFF2-40B4-BE49-F238E27FC236}">
                  <a16:creationId xmlns:a16="http://schemas.microsoft.com/office/drawing/2014/main" id="{9C0604FC-4FF0-491E-9EAE-18FE28C1C615}"/>
                </a:ext>
              </a:extLst>
            </p:cNvPr>
            <p:cNvSpPr/>
            <p:nvPr/>
          </p:nvSpPr>
          <p:spPr>
            <a:xfrm>
              <a:off x="5452906" y="1258993"/>
              <a:ext cx="838638" cy="343382"/>
            </a:xfrm>
            <a:prstGeom prst="wedgeRoundRectCallout">
              <a:avLst>
                <a:gd name="adj1" fmla="val -35927"/>
                <a:gd name="adj2" fmla="val 220650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中華商海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2360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8541"/>
            <a:ext cx="5971411" cy="5695586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6589239" y="3840023"/>
            <a:ext cx="5763087" cy="1073139"/>
            <a:chOff x="6280864" y="2817996"/>
            <a:chExt cx="5763087" cy="1073139"/>
          </a:xfrm>
        </p:grpSpPr>
        <p:sp>
          <p:nvSpPr>
            <p:cNvPr id="12" name="矩形 11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6280864" y="2817996"/>
              <a:ext cx="5763087" cy="1073139"/>
              <a:chOff x="5809769" y="1264106"/>
              <a:chExt cx="5763087" cy="1073139"/>
            </a:xfrm>
          </p:grpSpPr>
          <p:sp>
            <p:nvSpPr>
              <p:cNvPr id="14" name="文字方塊 13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泰山高中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809769" y="1690914"/>
                <a:ext cx="57630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普通科、電子科、電機科、機械科、汽車科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電子科、汽車科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112755" y="3259986"/>
            <a:ext cx="838638" cy="343382"/>
          </a:xfrm>
          <a:prstGeom prst="wedgeRoundRectCallout">
            <a:avLst>
              <a:gd name="adj1" fmla="val 65618"/>
              <a:gd name="adj2" fmla="val -44613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泰山高中</a:t>
            </a:r>
          </a:p>
        </p:txBody>
      </p:sp>
      <p:sp>
        <p:nvSpPr>
          <p:cNvPr id="34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112755" y="1867868"/>
            <a:ext cx="838638" cy="343382"/>
          </a:xfrm>
          <a:prstGeom prst="wedgeRoundRectCallout">
            <a:avLst>
              <a:gd name="adj1" fmla="val 16486"/>
              <a:gd name="adj2" fmla="val 158989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醒吾高中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4828148" y="4859472"/>
            <a:ext cx="6284931" cy="1504026"/>
            <a:chOff x="6280864" y="2817996"/>
            <a:chExt cx="6284931" cy="1504026"/>
          </a:xfrm>
        </p:grpSpPr>
        <p:sp>
          <p:nvSpPr>
            <p:cNvPr id="36" name="矩形 35"/>
            <p:cNvSpPr/>
            <p:nvPr/>
          </p:nvSpPr>
          <p:spPr>
            <a:xfrm>
              <a:off x="6280864" y="3070679"/>
              <a:ext cx="1408132" cy="1741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6280864" y="2817996"/>
              <a:ext cx="6284931" cy="1504026"/>
              <a:chOff x="5809769" y="1264106"/>
              <a:chExt cx="6284931" cy="1504026"/>
            </a:xfrm>
          </p:grpSpPr>
          <p:sp>
            <p:nvSpPr>
              <p:cNvPr id="38" name="文字方塊 37"/>
              <p:cNvSpPr txBox="1"/>
              <p:nvPr/>
            </p:nvSpPr>
            <p:spPr>
              <a:xfrm>
                <a:off x="5809769" y="1264106"/>
                <a:ext cx="1408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醒吾高中</a:t>
                </a: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5809769" y="1690914"/>
                <a:ext cx="628493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普通科、流行服飾科、時尚造型科、商業經營科、資料處理科、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觀光事業科、照顧服務科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實用技能班：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美顏技術科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夜間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、商用資訊科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夜間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、旅遊事務科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夜間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fontAlgn="ctr"/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0" name="文字方塊 19"/>
          <p:cNvSpPr txBox="1"/>
          <p:nvPr/>
        </p:nvSpPr>
        <p:spPr>
          <a:xfrm>
            <a:off x="5921257" y="1935123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新莊分區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8541"/>
            <a:ext cx="5971411" cy="569558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sp>
        <p:nvSpPr>
          <p:cNvPr id="15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2062148" y="3036234"/>
            <a:ext cx="841734" cy="420947"/>
          </a:xfrm>
          <a:prstGeom prst="wedgeRoundRectCallout">
            <a:avLst>
              <a:gd name="adj1" fmla="val -44769"/>
              <a:gd name="adj2" fmla="val 77552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智光商工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復興商工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443816" y="5525899"/>
            <a:ext cx="5763087" cy="1288582"/>
            <a:chOff x="6280864" y="2817996"/>
            <a:chExt cx="5763087" cy="1288582"/>
          </a:xfrm>
        </p:grpSpPr>
        <p:sp>
          <p:nvSpPr>
            <p:cNvPr id="17" name="矩形 16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6280864" y="2817996"/>
              <a:ext cx="5763087" cy="1288582"/>
              <a:chOff x="5809769" y="1264106"/>
              <a:chExt cx="5763087" cy="1288582"/>
            </a:xfrm>
          </p:grpSpPr>
          <p:sp>
            <p:nvSpPr>
              <p:cNvPr id="19" name="文字方塊 18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智光商工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5809769" y="1690914"/>
                <a:ext cx="576308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資料處理科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餐飲管理科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觀光事業科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電子科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機械科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、多媒體設計科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資訊科、餐飲管理科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1" name="群組 20"/>
          <p:cNvGrpSpPr/>
          <p:nvPr/>
        </p:nvGrpSpPr>
        <p:grpSpPr>
          <a:xfrm>
            <a:off x="5272355" y="4623756"/>
            <a:ext cx="5763087" cy="1073139"/>
            <a:chOff x="6280864" y="2817996"/>
            <a:chExt cx="5763088" cy="1073139"/>
          </a:xfrm>
        </p:grpSpPr>
        <p:sp>
          <p:nvSpPr>
            <p:cNvPr id="22" name="矩形 21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6280864" y="2817996"/>
              <a:ext cx="5763088" cy="1073139"/>
              <a:chOff x="5809769" y="1264106"/>
              <a:chExt cx="5763088" cy="1073139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復興商工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809769" y="1690914"/>
                <a:ext cx="57630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美工科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資料處理科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廣告設計科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美術科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、室內設計科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美工科、廣告設計科、室內設計科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6" name="群組 25"/>
          <p:cNvGrpSpPr/>
          <p:nvPr/>
        </p:nvGrpSpPr>
        <p:grpSpPr>
          <a:xfrm>
            <a:off x="6435648" y="2662957"/>
            <a:ext cx="5763087" cy="796140"/>
            <a:chOff x="6280864" y="2817996"/>
            <a:chExt cx="5763087" cy="796140"/>
          </a:xfrm>
        </p:grpSpPr>
        <p:sp>
          <p:nvSpPr>
            <p:cNvPr id="27" name="矩形 26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6280864" y="2817996"/>
              <a:ext cx="5763087" cy="796140"/>
              <a:chOff x="5809769" y="1264106"/>
              <a:chExt cx="5763087" cy="796140"/>
            </a:xfrm>
          </p:grpSpPr>
          <p:sp>
            <p:nvSpPr>
              <p:cNvPr id="29" name="文字方塊 28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南山高中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5809769" y="1690914"/>
                <a:ext cx="5763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普通科、應用英語科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1" name="群組 30"/>
          <p:cNvGrpSpPr/>
          <p:nvPr/>
        </p:nvGrpSpPr>
        <p:grpSpPr>
          <a:xfrm>
            <a:off x="6435648" y="3662194"/>
            <a:ext cx="5763087" cy="796140"/>
            <a:chOff x="6280864" y="2817996"/>
            <a:chExt cx="5763087" cy="796140"/>
          </a:xfrm>
        </p:grpSpPr>
        <p:sp>
          <p:nvSpPr>
            <p:cNvPr id="32" name="矩形 31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群組 32"/>
            <p:cNvGrpSpPr/>
            <p:nvPr/>
          </p:nvGrpSpPr>
          <p:grpSpPr>
            <a:xfrm>
              <a:off x="6280864" y="2817996"/>
              <a:ext cx="5763087" cy="796140"/>
              <a:chOff x="5809769" y="1264106"/>
              <a:chExt cx="5763087" cy="796140"/>
            </a:xfrm>
          </p:grpSpPr>
          <p:sp>
            <p:nvSpPr>
              <p:cNvPr id="34" name="文字方塊 33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竹林高中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5809769" y="1690914"/>
                <a:ext cx="5763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普通科、資料處理科、應用英語科、幼兒保育科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6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522173" y="5344220"/>
            <a:ext cx="1024501" cy="420947"/>
          </a:xfrm>
          <a:prstGeom prst="wedgeRoundRectCallout">
            <a:avLst>
              <a:gd name="adj1" fmla="val 76725"/>
              <a:gd name="adj2" fmla="val -388280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南山高中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竹林高中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879693" y="884543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雙和分區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1994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9522"/>
            <a:ext cx="5971411" cy="5693623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4834974" y="4502011"/>
            <a:ext cx="7127214" cy="1565581"/>
            <a:chOff x="6084167" y="3813158"/>
            <a:chExt cx="7127214" cy="1565581"/>
          </a:xfrm>
        </p:grpSpPr>
        <p:sp>
          <p:nvSpPr>
            <p:cNvPr id="23" name="矩形 22"/>
            <p:cNvSpPr/>
            <p:nvPr/>
          </p:nvSpPr>
          <p:spPr>
            <a:xfrm>
              <a:off x="6161584" y="4053247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6084167" y="3813158"/>
              <a:ext cx="7127214" cy="1565581"/>
              <a:chOff x="5809769" y="1264106"/>
              <a:chExt cx="7127214" cy="1565581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三重商工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5809769" y="1690914"/>
                <a:ext cx="7127214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機械科、板金科、模具科、製圖科、汽車科、商業經營科、資料處理科、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應用英語科、國際貿易科</a:t>
                </a:r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機械科、板金科、模具科、製圖科、商業經營科、汽車科</a:t>
                </a:r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實用技能班：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商用資訊科（夜間）</a:t>
                </a:r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4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1884395" y="1964121"/>
            <a:ext cx="899598" cy="1005840"/>
          </a:xfrm>
          <a:prstGeom prst="wedgeRoundRectCallout">
            <a:avLst>
              <a:gd name="adj1" fmla="val -43972"/>
              <a:gd name="adj2" fmla="val 62594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東海高中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格致高中</a:t>
            </a: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清傳高商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穀保家商</a:t>
            </a:r>
          </a:p>
        </p:txBody>
      </p:sp>
      <p:grpSp>
        <p:nvGrpSpPr>
          <p:cNvPr id="49" name="群組 48"/>
          <p:cNvGrpSpPr/>
          <p:nvPr/>
        </p:nvGrpSpPr>
        <p:grpSpPr>
          <a:xfrm>
            <a:off x="6333341" y="3340531"/>
            <a:ext cx="5763087" cy="796140"/>
            <a:chOff x="6266969" y="1181330"/>
            <a:chExt cx="5763087" cy="796140"/>
          </a:xfrm>
        </p:grpSpPr>
        <p:sp>
          <p:nvSpPr>
            <p:cNvPr id="50" name="矩形 49"/>
            <p:cNvSpPr/>
            <p:nvPr/>
          </p:nvSpPr>
          <p:spPr>
            <a:xfrm>
              <a:off x="6344386" y="14493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群組 50"/>
            <p:cNvGrpSpPr/>
            <p:nvPr/>
          </p:nvGrpSpPr>
          <p:grpSpPr>
            <a:xfrm>
              <a:off x="6266969" y="1181330"/>
              <a:ext cx="5763087" cy="796140"/>
              <a:chOff x="5809769" y="1264106"/>
              <a:chExt cx="5763087" cy="796140"/>
            </a:xfrm>
          </p:grpSpPr>
          <p:sp>
            <p:nvSpPr>
              <p:cNvPr id="52" name="文字方塊 51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東海高中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5809769" y="1690914"/>
                <a:ext cx="5763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汽車科、多媒體動畫科、資訊科、電子科、餐飲管理科</a:t>
                </a:r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8" name="文字方塊 37"/>
          <p:cNvSpPr txBox="1"/>
          <p:nvPr/>
        </p:nvSpPr>
        <p:spPr>
          <a:xfrm>
            <a:off x="5887673" y="1428064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953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04"/>
          <a:stretch/>
        </p:blipFill>
        <p:spPr>
          <a:xfrm>
            <a:off x="2619213" y="2082800"/>
            <a:ext cx="6858000" cy="48895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2260600" y="3379886"/>
            <a:ext cx="8101756" cy="347811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群組 3"/>
          <p:cNvGrpSpPr/>
          <p:nvPr/>
        </p:nvGrpSpPr>
        <p:grpSpPr>
          <a:xfrm>
            <a:off x="285749" y="277201"/>
            <a:ext cx="4190507" cy="451048"/>
            <a:chOff x="190500" y="391501"/>
            <a:chExt cx="346710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3287100" cy="4319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技職升學進路分析</a:t>
              </a:r>
            </a:p>
          </p:txBody>
        </p:sp>
      </p:grpSp>
      <p:sp>
        <p:nvSpPr>
          <p:cNvPr id="5" name="內容版面配置區 2"/>
          <p:cNvSpPr txBox="1">
            <a:spLocks/>
          </p:cNvSpPr>
          <p:nvPr/>
        </p:nvSpPr>
        <p:spPr>
          <a:xfrm>
            <a:off x="465750" y="1073150"/>
            <a:ext cx="10507050" cy="3122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技職升學進路以應用科學研究與務實致用為導向，主要為進入科技大學、技術學院等而準備。</a:t>
            </a:r>
          </a:p>
        </p:txBody>
      </p:sp>
      <p:grpSp>
        <p:nvGrpSpPr>
          <p:cNvPr id="37" name="群組 36"/>
          <p:cNvGrpSpPr/>
          <p:nvPr/>
        </p:nvGrpSpPr>
        <p:grpSpPr>
          <a:xfrm>
            <a:off x="996362" y="1809004"/>
            <a:ext cx="1788451" cy="1156939"/>
            <a:chOff x="1393373" y="3660811"/>
            <a:chExt cx="1788451" cy="1156939"/>
          </a:xfrm>
        </p:grpSpPr>
        <p:sp>
          <p:nvSpPr>
            <p:cNvPr id="19" name="L-圖案 18"/>
            <p:cNvSpPr/>
            <p:nvPr/>
          </p:nvSpPr>
          <p:spPr>
            <a:xfrm rot="10800000" flipH="1">
              <a:off x="1393373" y="3946893"/>
              <a:ext cx="1756228" cy="870857"/>
            </a:xfrm>
            <a:prstGeom prst="corner">
              <a:avLst>
                <a:gd name="adj1" fmla="val 33334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787864" y="3660811"/>
              <a:ext cx="1082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國中</a:t>
              </a:r>
              <a:endParaRPr 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531051" y="4283478"/>
              <a:ext cx="1650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－國中畢業</a:t>
              </a:r>
              <a:endPara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3174055" y="1809004"/>
            <a:ext cx="2700191" cy="2431343"/>
            <a:chOff x="3315604" y="3234463"/>
            <a:chExt cx="2700191" cy="2431343"/>
          </a:xfrm>
        </p:grpSpPr>
        <p:sp>
          <p:nvSpPr>
            <p:cNvPr id="24" name="L-圖案 23"/>
            <p:cNvSpPr/>
            <p:nvPr/>
          </p:nvSpPr>
          <p:spPr>
            <a:xfrm rot="10800000" flipH="1">
              <a:off x="3315604" y="3511462"/>
              <a:ext cx="2604405" cy="870857"/>
            </a:xfrm>
            <a:prstGeom prst="corner">
              <a:avLst>
                <a:gd name="adj1" fmla="val 33334"/>
                <a:gd name="adj2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758856" y="3234463"/>
              <a:ext cx="1995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技高</a:t>
              </a:r>
              <a:r>
                <a:rPr lang="en-US" altLang="zh-TW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五專</a:t>
              </a:r>
              <a:endPara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460067" y="3911480"/>
              <a:ext cx="25557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－技高日、夜間部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－綜合高中（專門學程）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－實用技能學程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－建教合作教育班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－產業特殊需求類科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－五專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6237770" y="1774772"/>
            <a:ext cx="2140227" cy="2126003"/>
            <a:chOff x="6200335" y="2772689"/>
            <a:chExt cx="2140227" cy="2126003"/>
          </a:xfrm>
        </p:grpSpPr>
        <p:sp>
          <p:nvSpPr>
            <p:cNvPr id="22" name="L-圖案 21"/>
            <p:cNvSpPr/>
            <p:nvPr/>
          </p:nvSpPr>
          <p:spPr>
            <a:xfrm rot="10800000" flipH="1">
              <a:off x="6200335" y="3066654"/>
              <a:ext cx="2115000" cy="870857"/>
            </a:xfrm>
            <a:prstGeom prst="corner">
              <a:avLst>
                <a:gd name="adj1" fmla="val 33334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6344846" y="2772689"/>
              <a:ext cx="1995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大學</a:t>
              </a:r>
              <a:r>
                <a:rPr lang="en-US" altLang="zh-TW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二專</a:t>
              </a:r>
              <a:endParaRPr 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376370" y="3421364"/>
              <a:ext cx="17278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－科技大學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－技術學院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－一般大學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－軍警校院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－二專</a:t>
              </a:r>
              <a:endPara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8778944" y="1571042"/>
            <a:ext cx="1912965" cy="1807901"/>
            <a:chOff x="8761097" y="2129610"/>
            <a:chExt cx="1912965" cy="1807901"/>
          </a:xfrm>
        </p:grpSpPr>
        <p:sp>
          <p:nvSpPr>
            <p:cNvPr id="23" name="L-圖案 22"/>
            <p:cNvSpPr/>
            <p:nvPr/>
          </p:nvSpPr>
          <p:spPr>
            <a:xfrm rot="10800000" flipH="1">
              <a:off x="8761097" y="2639733"/>
              <a:ext cx="1837900" cy="870857"/>
            </a:xfrm>
            <a:prstGeom prst="corner">
              <a:avLst>
                <a:gd name="adj1" fmla="val 33334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8850436" y="2129610"/>
              <a:ext cx="16981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研究所</a:t>
              </a:r>
              <a:endPara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博士 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碩士班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903776" y="3014181"/>
              <a:ext cx="17702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－科技大學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－技術學院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－一般大學</a:t>
              </a:r>
              <a:endPara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148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9522"/>
            <a:ext cx="5971411" cy="5693623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grpSp>
        <p:nvGrpSpPr>
          <p:cNvPr id="25" name="群組 24"/>
          <p:cNvGrpSpPr/>
          <p:nvPr/>
        </p:nvGrpSpPr>
        <p:grpSpPr>
          <a:xfrm>
            <a:off x="4320201" y="5123363"/>
            <a:ext cx="7918248" cy="1350138"/>
            <a:chOff x="6357086" y="3053858"/>
            <a:chExt cx="7918248" cy="1350138"/>
          </a:xfrm>
        </p:grpSpPr>
        <p:sp>
          <p:nvSpPr>
            <p:cNvPr id="24" name="矩形 23"/>
            <p:cNvSpPr/>
            <p:nvPr/>
          </p:nvSpPr>
          <p:spPr>
            <a:xfrm>
              <a:off x="6407172" y="3307607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6357086" y="3053858"/>
              <a:ext cx="7918248" cy="1350138"/>
              <a:chOff x="5809769" y="1264106"/>
              <a:chExt cx="7918248" cy="1350138"/>
            </a:xfrm>
          </p:grpSpPr>
          <p:sp>
            <p:nvSpPr>
              <p:cNvPr id="18" name="文字方塊 17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穀保家商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5809769" y="1690914"/>
                <a:ext cx="79182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資料處理科、觀光事業科、餐飲管理科、多媒體設計科、時尚造型科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建教合作班：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餐飲管理科（輪調式）、時尚造型科（輪調式）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實用技能班：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餐飲技術科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日間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1" name="群組 30"/>
          <p:cNvGrpSpPr/>
          <p:nvPr/>
        </p:nvGrpSpPr>
        <p:grpSpPr>
          <a:xfrm>
            <a:off x="5754088" y="4261850"/>
            <a:ext cx="5763087" cy="796140"/>
            <a:chOff x="6357086" y="3053858"/>
            <a:chExt cx="5763087" cy="796140"/>
          </a:xfrm>
        </p:grpSpPr>
        <p:sp>
          <p:nvSpPr>
            <p:cNvPr id="32" name="矩形 31"/>
            <p:cNvSpPr/>
            <p:nvPr/>
          </p:nvSpPr>
          <p:spPr>
            <a:xfrm>
              <a:off x="6407172" y="3307607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群組 32"/>
            <p:cNvGrpSpPr/>
            <p:nvPr/>
          </p:nvGrpSpPr>
          <p:grpSpPr>
            <a:xfrm>
              <a:off x="6357086" y="3053858"/>
              <a:ext cx="5763087" cy="796140"/>
              <a:chOff x="5809769" y="1264106"/>
              <a:chExt cx="5763087" cy="796140"/>
            </a:xfrm>
          </p:grpSpPr>
          <p:sp>
            <p:nvSpPr>
              <p:cNvPr id="34" name="文字方塊 33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清傳高商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5809769" y="1690914"/>
                <a:ext cx="5763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商業經營科、資料處理科、應用日語科、電子商務科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44" name="群組 43"/>
          <p:cNvGrpSpPr/>
          <p:nvPr/>
        </p:nvGrpSpPr>
        <p:grpSpPr>
          <a:xfrm>
            <a:off x="6325359" y="3050020"/>
            <a:ext cx="5763087" cy="796140"/>
            <a:chOff x="6357086" y="3053858"/>
            <a:chExt cx="5763087" cy="796140"/>
          </a:xfrm>
        </p:grpSpPr>
        <p:sp>
          <p:nvSpPr>
            <p:cNvPr id="45" name="矩形 44"/>
            <p:cNvSpPr/>
            <p:nvPr/>
          </p:nvSpPr>
          <p:spPr>
            <a:xfrm>
              <a:off x="6407172" y="3307607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6357086" y="3053858"/>
              <a:ext cx="5763087" cy="796140"/>
              <a:chOff x="5809769" y="1264106"/>
              <a:chExt cx="5763087" cy="796140"/>
            </a:xfrm>
          </p:grpSpPr>
          <p:sp>
            <p:nvSpPr>
              <p:cNvPr id="47" name="文字方塊 46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格致高中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5809769" y="1690914"/>
                <a:ext cx="5763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普通科、廣告設計科、多媒體設計科、應用英語科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5879693" y="884543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1884395" y="1964121"/>
            <a:ext cx="899598" cy="1005840"/>
          </a:xfrm>
          <a:prstGeom prst="wedgeRoundRectCallout">
            <a:avLst>
              <a:gd name="adj1" fmla="val -43972"/>
              <a:gd name="adj2" fmla="val 62594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東海高中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三重商工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格致高中</a:t>
            </a: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清傳高商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穀保家商</a:t>
            </a:r>
          </a:p>
        </p:txBody>
      </p:sp>
    </p:spTree>
    <p:extLst>
      <p:ext uri="{BB962C8B-B14F-4D97-AF65-F5344CB8AC3E}">
        <p14:creationId xmlns:p14="http://schemas.microsoft.com/office/powerpoint/2010/main" val="31895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/>
          <p:cNvSpPr txBox="1"/>
          <p:nvPr/>
        </p:nvSpPr>
        <p:spPr>
          <a:xfrm>
            <a:off x="5879693" y="884543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板橋分區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8541"/>
            <a:ext cx="5971411" cy="569558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2019919" y="3112582"/>
            <a:ext cx="1024501" cy="420947"/>
          </a:xfrm>
          <a:prstGeom prst="wedgeRoundRectCallout">
            <a:avLst>
              <a:gd name="adj1" fmla="val -75229"/>
              <a:gd name="adj2" fmla="val 47731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豫章工商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光華商職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6180219" y="3350122"/>
            <a:ext cx="5763087" cy="1504026"/>
            <a:chOff x="6280864" y="2817996"/>
            <a:chExt cx="5763087" cy="1504026"/>
          </a:xfrm>
        </p:grpSpPr>
        <p:sp>
          <p:nvSpPr>
            <p:cNvPr id="12" name="矩形 11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6280864" y="2817996"/>
              <a:ext cx="5763087" cy="1504026"/>
              <a:chOff x="5809769" y="1264106"/>
              <a:chExt cx="5763087" cy="1504026"/>
            </a:xfrm>
          </p:grpSpPr>
          <p:sp>
            <p:nvSpPr>
              <p:cNvPr id="14" name="文字方塊 13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豫章工商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809769" y="1690914"/>
                <a:ext cx="576308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資訊科、電機科、商業經營科、廣告設計科、餐飲管理科、  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照顧服務科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實用技能班：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餐飲管理科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6" name="群組 15"/>
          <p:cNvGrpSpPr/>
          <p:nvPr/>
        </p:nvGrpSpPr>
        <p:grpSpPr>
          <a:xfrm>
            <a:off x="6455985" y="2429337"/>
            <a:ext cx="5763087" cy="796140"/>
            <a:chOff x="6280864" y="2817996"/>
            <a:chExt cx="5763087" cy="796140"/>
          </a:xfrm>
        </p:grpSpPr>
        <p:sp>
          <p:nvSpPr>
            <p:cNvPr id="17" name="矩形 16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6280864" y="2817996"/>
              <a:ext cx="5763087" cy="796140"/>
              <a:chOff x="5809769" y="1264106"/>
              <a:chExt cx="5763087" cy="796140"/>
            </a:xfrm>
          </p:grpSpPr>
          <p:sp>
            <p:nvSpPr>
              <p:cNvPr id="19" name="文字方塊 18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光華商職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5809769" y="1690914"/>
                <a:ext cx="5763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進修學校：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資料處理科、應用日語科、觀光事業科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3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833661" y="5069400"/>
            <a:ext cx="1028510" cy="343382"/>
          </a:xfrm>
          <a:prstGeom prst="wedgeRoundRectCallout">
            <a:avLst>
              <a:gd name="adj1" fmla="val 15284"/>
              <a:gd name="adj2" fmla="val -323030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新北高工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4640097" y="4642592"/>
            <a:ext cx="5763087" cy="1565581"/>
            <a:chOff x="6280864" y="2817996"/>
            <a:chExt cx="5763087" cy="1565581"/>
          </a:xfrm>
        </p:grpSpPr>
        <p:sp>
          <p:nvSpPr>
            <p:cNvPr id="26" name="矩形 25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6280864" y="2817996"/>
              <a:ext cx="5763087" cy="1565581"/>
              <a:chOff x="5809769" y="1264106"/>
              <a:chExt cx="5763087" cy="1565581"/>
            </a:xfrm>
          </p:grpSpPr>
          <p:sp>
            <p:nvSpPr>
              <p:cNvPr id="28" name="文字方塊 27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新北高工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5809769" y="1690914"/>
                <a:ext cx="576308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機械科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鑄造科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汽車科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電機科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模具科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製圖科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b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資料處理科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應用英語科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機械科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模具科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製圖科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資料處理科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汽車科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實用技能班：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汽車修護科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夜間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、模具技術科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夜間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05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8541"/>
            <a:ext cx="5971411" cy="569558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112755" y="3349958"/>
            <a:ext cx="838638" cy="343382"/>
          </a:xfrm>
          <a:prstGeom prst="wedgeRoundRectCallout">
            <a:avLst>
              <a:gd name="adj1" fmla="val 73715"/>
              <a:gd name="adj2" fmla="val 57886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樹人家商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5303099" y="5118545"/>
            <a:ext cx="6694908" cy="1565581"/>
            <a:chOff x="6280864" y="2817996"/>
            <a:chExt cx="6694908" cy="1565581"/>
          </a:xfrm>
        </p:grpSpPr>
        <p:sp>
          <p:nvSpPr>
            <p:cNvPr id="12" name="矩形 11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6280864" y="2817996"/>
              <a:ext cx="6694908" cy="1565581"/>
              <a:chOff x="5809769" y="1264106"/>
              <a:chExt cx="6694908" cy="1565581"/>
            </a:xfrm>
          </p:grpSpPr>
          <p:sp>
            <p:nvSpPr>
              <p:cNvPr id="14" name="文字方塊 13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樹人家商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809769" y="1690914"/>
                <a:ext cx="669490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商業經營科、資料處理科、觀光事業科、餐飲管理科、幼兒保育科、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美容科、電子商務科、時尚模特兒科、影劇科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觀光事業科、餐飲管理科、美容科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建教合作班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：觀光事業科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階梯式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、美容科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階梯式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5867946" y="3840281"/>
            <a:ext cx="6130061" cy="1073139"/>
            <a:chOff x="6280864" y="2817996"/>
            <a:chExt cx="6130061" cy="1073139"/>
          </a:xfrm>
        </p:grpSpPr>
        <p:sp>
          <p:nvSpPr>
            <p:cNvPr id="18" name="矩形 17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6280864" y="2817996"/>
              <a:ext cx="6130061" cy="1073139"/>
              <a:chOff x="5809769" y="1264106"/>
              <a:chExt cx="6130061" cy="1073139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鶯歌工商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809769" y="1690914"/>
                <a:ext cx="61300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陶瓷工程科、美術工藝科、廣告設計科、資料處理科、資訊科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廣告設計科、資訊科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2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112755" y="4979786"/>
            <a:ext cx="838638" cy="343382"/>
          </a:xfrm>
          <a:prstGeom prst="wedgeRoundRectCallout">
            <a:avLst>
              <a:gd name="adj1" fmla="val -5865"/>
              <a:gd name="adj2" fmla="val -244412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鶯歌工商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713876" y="1521203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三鶯分區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3675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9522"/>
            <a:ext cx="5971411" cy="5693623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270612" y="5504725"/>
            <a:ext cx="900372" cy="865595"/>
          </a:xfrm>
          <a:prstGeom prst="wedgeRoundRectCallout">
            <a:avLst>
              <a:gd name="adj1" fmla="val 139274"/>
              <a:gd name="adj2" fmla="val -143466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南強工商能仁</a:t>
            </a:r>
            <a:r>
              <a:rPr lang="zh-TW" altLang="en-US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家商莊敬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工家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4677840" y="4877627"/>
            <a:ext cx="7301886" cy="1565581"/>
            <a:chOff x="6266969" y="1181330"/>
            <a:chExt cx="6672747" cy="1565581"/>
          </a:xfrm>
        </p:grpSpPr>
        <p:sp>
          <p:nvSpPr>
            <p:cNvPr id="30" name="矩形 29"/>
            <p:cNvSpPr/>
            <p:nvPr/>
          </p:nvSpPr>
          <p:spPr>
            <a:xfrm>
              <a:off x="6344386" y="14493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群組 30"/>
            <p:cNvGrpSpPr/>
            <p:nvPr/>
          </p:nvGrpSpPr>
          <p:grpSpPr>
            <a:xfrm>
              <a:off x="6266969" y="1181330"/>
              <a:ext cx="6672747" cy="1565581"/>
              <a:chOff x="5809769" y="1264106"/>
              <a:chExt cx="6672747" cy="1565581"/>
            </a:xfrm>
          </p:grpSpPr>
          <p:sp>
            <p:nvSpPr>
              <p:cNvPr id="32" name="文字方塊 31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能仁家商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5809769" y="1690914"/>
                <a:ext cx="667274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普通科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商業經營科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資料處理科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廣告設計科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、多媒體設計科、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幼兒保育科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美容科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流行服飾科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觀光事業科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餐飲管理科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表演藝術科</a:t>
                </a:r>
                <a:endParaRPr lang="en-US" altLang="ja-JP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</a:t>
                </a:r>
                <a:r>
                  <a:rPr lang="zh-TW" altLang="en-US" sz="1400" dirty="0"/>
                  <a:t>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美容科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觀光事業科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餐飲管理科</a:t>
                </a:r>
                <a:endParaRPr lang="en-US" altLang="ja-JP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建教合作班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：商業經營科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、美容科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、餐飲管理科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</p:grpSp>
      <p:grpSp>
        <p:nvGrpSpPr>
          <p:cNvPr id="20" name="群組 19"/>
          <p:cNvGrpSpPr/>
          <p:nvPr/>
        </p:nvGrpSpPr>
        <p:grpSpPr>
          <a:xfrm>
            <a:off x="6357086" y="2838099"/>
            <a:ext cx="5141277" cy="1996468"/>
            <a:chOff x="6357086" y="3053858"/>
            <a:chExt cx="5141277" cy="1996468"/>
          </a:xfrm>
        </p:grpSpPr>
        <p:sp>
          <p:nvSpPr>
            <p:cNvPr id="21" name="矩形 20"/>
            <p:cNvSpPr/>
            <p:nvPr/>
          </p:nvSpPr>
          <p:spPr>
            <a:xfrm>
              <a:off x="6407172" y="3307607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群組 21"/>
            <p:cNvGrpSpPr/>
            <p:nvPr/>
          </p:nvGrpSpPr>
          <p:grpSpPr>
            <a:xfrm>
              <a:off x="6357086" y="3053858"/>
              <a:ext cx="5141277" cy="1996468"/>
              <a:chOff x="5809769" y="1264106"/>
              <a:chExt cx="5141277" cy="1996468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南強工商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5809769" y="1690914"/>
                <a:ext cx="514127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汽車科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、觀光事業科、電影電視科、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表演藝術科、戲劇科</a:t>
                </a:r>
                <a:endParaRPr lang="en-US" altLang="ja-JP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觀光事業科、汽車科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建教合作班：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汽車科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階梯式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、資訊科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　　　觀光事業科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、電影電視科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fontAlgn="ctr"/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8" name="文字方塊 17"/>
          <p:cNvSpPr txBox="1"/>
          <p:nvPr/>
        </p:nvSpPr>
        <p:spPr>
          <a:xfrm>
            <a:off x="5879693" y="884543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文山分區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943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9522"/>
            <a:ext cx="5971411" cy="5693623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4470400" y="4656218"/>
            <a:ext cx="7802879" cy="1996468"/>
            <a:chOff x="6357085" y="3053858"/>
            <a:chExt cx="7562725" cy="1996468"/>
          </a:xfrm>
        </p:grpSpPr>
        <p:sp>
          <p:nvSpPr>
            <p:cNvPr id="36" name="矩形 35"/>
            <p:cNvSpPr/>
            <p:nvPr/>
          </p:nvSpPr>
          <p:spPr>
            <a:xfrm>
              <a:off x="6407172" y="3307607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6357085" y="3053858"/>
              <a:ext cx="7562725" cy="1996468"/>
              <a:chOff x="5809768" y="1264106"/>
              <a:chExt cx="7562725" cy="1996468"/>
            </a:xfrm>
          </p:grpSpPr>
          <p:sp>
            <p:nvSpPr>
              <p:cNvPr id="38" name="文字方塊 37"/>
              <p:cNvSpPr txBox="1"/>
              <p:nvPr/>
            </p:nvSpPr>
            <p:spPr>
              <a:xfrm>
                <a:off x="5809769" y="1264106"/>
                <a:ext cx="1869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莊敬工家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5809768" y="1690914"/>
                <a:ext cx="75627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流行服飾科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幼兒保育科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美容科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餐飲管理科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電影電視科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表演藝術科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en-US" altLang="ja-JP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               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資料處理科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、多媒體動畫科、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音樂科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農場經營科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園藝科</a:t>
                </a:r>
                <a:endParaRPr lang="en-US" altLang="ja-JP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美容科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餐飲管理科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建教合作班：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美容科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、資訊科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、餐飲管理科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　　　農場經營科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、餐飲管理科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外加輪調式僑生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、資訊科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輪調式僑生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fontAlgn="ctr"/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8" name="文字方塊 17"/>
          <p:cNvSpPr txBox="1"/>
          <p:nvPr/>
        </p:nvSpPr>
        <p:spPr>
          <a:xfrm>
            <a:off x="5879693" y="884543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文山分區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270612" y="5504725"/>
            <a:ext cx="900372" cy="865595"/>
          </a:xfrm>
          <a:prstGeom prst="wedgeRoundRectCallout">
            <a:avLst>
              <a:gd name="adj1" fmla="val 139274"/>
              <a:gd name="adj2" fmla="val -143466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南強工商能仁</a:t>
            </a:r>
            <a:r>
              <a:rPr lang="zh-TW" altLang="en-US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家商莊敬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工家</a:t>
            </a:r>
          </a:p>
        </p:txBody>
      </p:sp>
    </p:spTree>
    <p:extLst>
      <p:ext uri="{BB962C8B-B14F-4D97-AF65-F5344CB8AC3E}">
        <p14:creationId xmlns:p14="http://schemas.microsoft.com/office/powerpoint/2010/main" val="674627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8541"/>
            <a:ext cx="5971411" cy="569558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5622280" y="4407077"/>
            <a:ext cx="6569720" cy="1842580"/>
            <a:chOff x="6280864" y="2817996"/>
            <a:chExt cx="6279436" cy="1842580"/>
          </a:xfrm>
        </p:grpSpPr>
        <p:sp>
          <p:nvSpPr>
            <p:cNvPr id="11" name="矩形 10"/>
            <p:cNvSpPr/>
            <p:nvPr/>
          </p:nvSpPr>
          <p:spPr>
            <a:xfrm>
              <a:off x="6280864" y="3062995"/>
              <a:ext cx="1440000" cy="1818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6280864" y="2817996"/>
              <a:ext cx="6279436" cy="1842580"/>
              <a:chOff x="5809769" y="1264106"/>
              <a:chExt cx="6279436" cy="1842580"/>
            </a:xfrm>
          </p:grpSpPr>
          <p:sp>
            <p:nvSpPr>
              <p:cNvPr id="13" name="文字方塊 12"/>
              <p:cNvSpPr txBox="1"/>
              <p:nvPr/>
            </p:nvSpPr>
            <p:spPr>
              <a:xfrm>
                <a:off x="5809769" y="1264106"/>
                <a:ext cx="144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瑞芳高工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5809769" y="1690914"/>
                <a:ext cx="6279436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普通科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綜合高中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、機械科、電腦機械製圖科、電機科、電子科、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建築科、資訊科、空間測量科、應用英語科、室內空間設計科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ja-JP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機械科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、建築科、電機科、資訊科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實用技能班：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電腦繪圖科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夜間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建教合作班：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機械科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階梯式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5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4856212" y="2135341"/>
            <a:ext cx="838638" cy="343382"/>
          </a:xfrm>
          <a:prstGeom prst="wedgeRoundRectCallout">
            <a:avLst>
              <a:gd name="adj1" fmla="val -46527"/>
              <a:gd name="adj2" fmla="val 91202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瑞芳高工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084166" y="2454125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瑞芳分區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1929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8541"/>
            <a:ext cx="5971411" cy="569558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6563838" y="2974563"/>
            <a:ext cx="4183938" cy="796140"/>
            <a:chOff x="6255463" y="2817996"/>
            <a:chExt cx="4183938" cy="796140"/>
          </a:xfrm>
        </p:grpSpPr>
        <p:sp>
          <p:nvSpPr>
            <p:cNvPr id="11" name="矩形 10"/>
            <p:cNvSpPr/>
            <p:nvPr/>
          </p:nvSpPr>
          <p:spPr>
            <a:xfrm>
              <a:off x="6280863" y="3085194"/>
              <a:ext cx="1881661" cy="1596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6255463" y="2817996"/>
              <a:ext cx="4183938" cy="796140"/>
              <a:chOff x="5784368" y="1264106"/>
              <a:chExt cx="4183938" cy="796140"/>
            </a:xfrm>
          </p:grpSpPr>
          <p:sp>
            <p:nvSpPr>
              <p:cNvPr id="13" name="文字方塊 12"/>
              <p:cNvSpPr txBox="1"/>
              <p:nvPr/>
            </p:nvSpPr>
            <p:spPr>
              <a:xfrm>
                <a:off x="5784368" y="1264106"/>
                <a:ext cx="20792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樟樹國際實中</a:t>
                </a: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5809770" y="1690914"/>
                <a:ext cx="4158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多媒體動畫科、流行服飾科、資訊科</a:t>
                </a:r>
              </a:p>
            </p:txBody>
          </p:sp>
        </p:grpSp>
      </p:grpSp>
      <p:sp>
        <p:nvSpPr>
          <p:cNvPr id="15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3710447" y="1769738"/>
            <a:ext cx="1252658" cy="406409"/>
          </a:xfrm>
          <a:prstGeom prst="wedgeRoundRectCallout">
            <a:avLst>
              <a:gd name="adj1" fmla="val -67257"/>
              <a:gd name="adj2" fmla="val 2866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樟樹國際實中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崇義高中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6084166" y="4036472"/>
            <a:ext cx="3056661" cy="1073139"/>
            <a:chOff x="6280864" y="2817996"/>
            <a:chExt cx="3056661" cy="1073139"/>
          </a:xfrm>
        </p:grpSpPr>
        <p:sp>
          <p:nvSpPr>
            <p:cNvPr id="18" name="矩形 17"/>
            <p:cNvSpPr/>
            <p:nvPr/>
          </p:nvSpPr>
          <p:spPr>
            <a:xfrm>
              <a:off x="6280864" y="3074504"/>
              <a:ext cx="1440000" cy="1588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6280864" y="2817996"/>
              <a:ext cx="3056661" cy="1073139"/>
              <a:chOff x="5809769" y="1264106"/>
              <a:chExt cx="3056661" cy="1073139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5809769" y="1264106"/>
                <a:ext cx="18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崇義高中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809769" y="1690914"/>
                <a:ext cx="30566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普通科、電子商務科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電子商務科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2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3291128" y="1181395"/>
            <a:ext cx="838638" cy="343382"/>
          </a:xfrm>
          <a:prstGeom prst="wedgeRoundRectCallout">
            <a:avLst>
              <a:gd name="adj1" fmla="val -60157"/>
              <a:gd name="adj2" fmla="val 16992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中華商海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5128547" y="5292153"/>
            <a:ext cx="4158537" cy="1073139"/>
            <a:chOff x="6280864" y="2817996"/>
            <a:chExt cx="4158537" cy="1073139"/>
          </a:xfrm>
        </p:grpSpPr>
        <p:sp>
          <p:nvSpPr>
            <p:cNvPr id="24" name="矩形 23"/>
            <p:cNvSpPr/>
            <p:nvPr/>
          </p:nvSpPr>
          <p:spPr>
            <a:xfrm>
              <a:off x="6280864" y="3070679"/>
              <a:ext cx="1408132" cy="1741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6280864" y="2817996"/>
              <a:ext cx="4158537" cy="1073139"/>
              <a:chOff x="5809769" y="1264106"/>
              <a:chExt cx="4158537" cy="1073139"/>
            </a:xfrm>
          </p:grpSpPr>
          <p:sp>
            <p:nvSpPr>
              <p:cNvPr id="26" name="文字方塊 25"/>
              <p:cNvSpPr txBox="1"/>
              <p:nvPr/>
            </p:nvSpPr>
            <p:spPr>
              <a:xfrm>
                <a:off x="5809769" y="1264106"/>
                <a:ext cx="1408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中華商海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5809770" y="1690914"/>
                <a:ext cx="41585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航海科、輪機科、餐飲管理科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建教合作班：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餐飲管理科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輪調式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</p:txBody>
          </p:sp>
        </p:grpSp>
      </p:grpSp>
      <p:sp>
        <p:nvSpPr>
          <p:cNvPr id="28" name="文字方塊 27"/>
          <p:cNvSpPr txBox="1"/>
          <p:nvPr/>
        </p:nvSpPr>
        <p:spPr>
          <a:xfrm>
            <a:off x="5879693" y="884543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七星分區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473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" y="988541"/>
            <a:ext cx="5971411" cy="569558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新北市技術型高中科別一覽表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589239" y="357467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6167293" y="4039055"/>
            <a:ext cx="5763087" cy="1565581"/>
            <a:chOff x="6280864" y="2817996"/>
            <a:chExt cx="5763087" cy="1565581"/>
          </a:xfrm>
        </p:grpSpPr>
        <p:sp>
          <p:nvSpPr>
            <p:cNvPr id="11" name="矩形 10"/>
            <p:cNvSpPr/>
            <p:nvPr/>
          </p:nvSpPr>
          <p:spPr>
            <a:xfrm>
              <a:off x="6280864" y="3062514"/>
              <a:ext cx="1440736" cy="1822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6280864" y="2817996"/>
              <a:ext cx="5763087" cy="1565581"/>
              <a:chOff x="5809769" y="1264106"/>
              <a:chExt cx="5763087" cy="1565581"/>
            </a:xfrm>
          </p:grpSpPr>
          <p:sp>
            <p:nvSpPr>
              <p:cNvPr id="13" name="文字方塊 12"/>
              <p:cNvSpPr txBox="1"/>
              <p:nvPr/>
            </p:nvSpPr>
            <p:spPr>
              <a:xfrm>
                <a:off x="5809769" y="1264106"/>
                <a:ext cx="1542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淡水商工</a:t>
                </a:r>
                <a:endParaRPr 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5809769" y="1690914"/>
                <a:ext cx="576308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日間部：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普通科、資料處理科、會計事務科、商業經營科、園藝科、</a:t>
                </a:r>
                <a:b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　　　　　　 餐飲管理科、資訊科、電子科、控制科、電機科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進修部：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餐飲管理科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font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■ 實用技能班：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餐飲技術科</a:t>
                </a:r>
                <a:r>
                  <a: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夜間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5" name="語音泡泡: 圓角矩形 8">
            <a:extLst>
              <a:ext uri="{FF2B5EF4-FFF2-40B4-BE49-F238E27FC236}">
                <a16:creationId xmlns:a16="http://schemas.microsoft.com/office/drawing/2014/main" id="{9C0604FC-4FF0-491E-9EAE-18FE28C1C615}"/>
              </a:ext>
            </a:extLst>
          </p:cNvPr>
          <p:cNvSpPr/>
          <p:nvPr/>
        </p:nvSpPr>
        <p:spPr>
          <a:xfrm>
            <a:off x="403962" y="1471453"/>
            <a:ext cx="838638" cy="343382"/>
          </a:xfrm>
          <a:prstGeom prst="wedgeRoundRectCallout">
            <a:avLst>
              <a:gd name="adj1" fmla="val 76136"/>
              <a:gd name="adj2" fmla="val 46820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淡水商工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084166" y="2177007"/>
            <a:ext cx="66544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淡水分區</a:t>
            </a:r>
            <a:endParaRPr lang="en-US" sz="11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094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0" y="987304"/>
            <a:ext cx="66544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機械群</a:t>
            </a:r>
            <a:endParaRPr lang="en-US" sz="16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85750" y="4298988"/>
            <a:ext cx="2576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三重區：三重商工 機械科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機械科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板金科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板金科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模具科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模具科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製圖科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製圖科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816921" y="4949066"/>
            <a:ext cx="3807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瑞芳區：瑞芳高工 機械科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瑞芳高工 機械科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font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</a:t>
            </a:r>
            <a:r>
              <a:rPr lang="ja-JP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瑞芳高工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機械科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ja-JP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</a:t>
            </a:r>
            <a:r>
              <a:rPr lang="ja-JP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瑞芳高工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電腦繪圖科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ja-JP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實用技能班</a:t>
            </a:r>
            <a:r>
              <a:rPr 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夜間</a:t>
            </a:r>
            <a:r>
              <a:rPr 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瑞芳高工 電腦機械製圖科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030" y="-782974"/>
            <a:ext cx="5563102" cy="5305442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3402292" y="4298988"/>
            <a:ext cx="3414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土城區：新北高工 機械科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機械科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模具科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模具科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</a:t>
            </a:r>
            <a:r>
              <a:rPr lang="ja-JP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新北高工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模具科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ja-JP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夜間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製圖科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製圖科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鑄造科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85750" y="3758753"/>
            <a:ext cx="345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永和區：智光商工 機械科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3402292" y="3731007"/>
            <a:ext cx="345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泰山區：泰山高中 機械科</a:t>
            </a:r>
          </a:p>
        </p:txBody>
      </p:sp>
      <p:sp>
        <p:nvSpPr>
          <p:cNvPr id="9" name="矩形 8"/>
          <p:cNvSpPr/>
          <p:nvPr/>
        </p:nvSpPr>
        <p:spPr>
          <a:xfrm>
            <a:off x="6654421" y="-759983"/>
            <a:ext cx="7393079" cy="53267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67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4369752" y="3787413"/>
            <a:ext cx="346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三重區：三重商工 汽車科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三重商工 汽車科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東海高中 汽車科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土城區：新北高工 汽車科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汽車科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汽車修護科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夜間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377507" y="3787413"/>
            <a:ext cx="3451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泰山區：泰山高中 汽車科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泰山高中 汽車科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新店區：南強工商 汽車科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南強工商 汽車科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南強工商 汽車科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階梯式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313440"/>
              </p:ext>
            </p:extLst>
          </p:nvPr>
        </p:nvGraphicFramePr>
        <p:xfrm>
          <a:off x="4431974" y="7125174"/>
          <a:ext cx="6972300" cy="3404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新北市立三重商工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新北市立新北高工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新北市立新北高工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南強工商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南強工商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東海高中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新北市立泰山高中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新北市立泰山高中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階梯式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建教合作班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階梯式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南強工商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建教合作班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汽車修護科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日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實用技能班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汽車修護科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夜間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新北市立新北高工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實用技能班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03" y="-113444"/>
            <a:ext cx="7449838" cy="710479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sp>
        <p:nvSpPr>
          <p:cNvPr id="19" name="矩形 18"/>
          <p:cNvSpPr/>
          <p:nvPr/>
        </p:nvSpPr>
        <p:spPr>
          <a:xfrm>
            <a:off x="8463052" y="-247268"/>
            <a:ext cx="7393079" cy="782916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0" y="1092471"/>
            <a:ext cx="1099185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3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動力機械群</a:t>
            </a:r>
            <a:endParaRPr lang="en-US" sz="133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2" descr="D:\110上\Elegant-golden-best-choice-badge-isolated-premium-vector-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5379">
            <a:off x="2784121" y="3821345"/>
            <a:ext cx="911762" cy="9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20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國中就讀技職進路分析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87925" y="1114426"/>
            <a:ext cx="5048250" cy="5048250"/>
            <a:chOff x="-77175" y="1114426"/>
            <a:chExt cx="5048250" cy="5048250"/>
          </a:xfrm>
        </p:grpSpPr>
        <p:pic>
          <p:nvPicPr>
            <p:cNvPr id="2050" name="Picture 2" descr="Kids online lessons concept Free Vecto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7175" y="1114426"/>
              <a:ext cx="5048250" cy="504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內容版面配置區 4"/>
            <p:cNvSpPr txBox="1">
              <a:spLocks/>
            </p:cNvSpPr>
            <p:nvPr/>
          </p:nvSpPr>
          <p:spPr>
            <a:xfrm rot="21127568">
              <a:off x="401524" y="1682033"/>
              <a:ext cx="2010750" cy="6446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國中畢業</a:t>
              </a:r>
            </a:p>
          </p:txBody>
        </p:sp>
        <p:sp>
          <p:nvSpPr>
            <p:cNvPr id="9" name="內容版面配置區 4"/>
            <p:cNvSpPr txBox="1">
              <a:spLocks/>
            </p:cNvSpPr>
            <p:nvPr/>
          </p:nvSpPr>
          <p:spPr>
            <a:xfrm>
              <a:off x="285750" y="2461347"/>
              <a:ext cx="1035301" cy="6446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免試入學</a:t>
              </a:r>
            </a:p>
          </p:txBody>
        </p:sp>
        <p:sp>
          <p:nvSpPr>
            <p:cNvPr id="11" name="內容版面配置區 4"/>
            <p:cNvSpPr txBox="1">
              <a:spLocks/>
            </p:cNvSpPr>
            <p:nvPr/>
          </p:nvSpPr>
          <p:spPr>
            <a:xfrm rot="521589">
              <a:off x="2333350" y="1631179"/>
              <a:ext cx="462576" cy="6446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TW" sz="6000" dirty="0">
                  <a:solidFill>
                    <a:schemeClr val="bg1"/>
                  </a:solidFill>
                  <a:latin typeface="AR JULIAN" panose="02000000000000000000" pitchFamily="2" charset="0"/>
                  <a:ea typeface="Adobe Gothic Std B" panose="020B0800000000000000" pitchFamily="34" charset="-128"/>
                </a:rPr>
                <a:t>?</a:t>
              </a:r>
              <a:endParaRPr lang="zh-TW" altLang="en-US" sz="6000" dirty="0">
                <a:solidFill>
                  <a:schemeClr val="bg1"/>
                </a:solidFill>
                <a:latin typeface="AR JULIAN" panose="02000000000000000000" pitchFamily="2" charset="0"/>
                <a:ea typeface="微軟正黑體" panose="020B0604030504040204" pitchFamily="34" charset="-120"/>
              </a:endParaRPr>
            </a:p>
          </p:txBody>
        </p:sp>
        <p:sp>
          <p:nvSpPr>
            <p:cNvPr id="12" name="內容版面配置區 4"/>
            <p:cNvSpPr txBox="1">
              <a:spLocks/>
            </p:cNvSpPr>
            <p:nvPr/>
          </p:nvSpPr>
          <p:spPr>
            <a:xfrm rot="694621">
              <a:off x="2811483" y="1742548"/>
              <a:ext cx="2010750" cy="6446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技優甄審</a:t>
              </a:r>
            </a:p>
          </p:txBody>
        </p:sp>
        <p:sp>
          <p:nvSpPr>
            <p:cNvPr id="13" name="內容版面配置區 4"/>
            <p:cNvSpPr txBox="1">
              <a:spLocks/>
            </p:cNvSpPr>
            <p:nvPr/>
          </p:nvSpPr>
          <p:spPr>
            <a:xfrm>
              <a:off x="2682326" y="2419017"/>
              <a:ext cx="2010750" cy="6446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雙軌計畫</a:t>
              </a:r>
            </a:p>
          </p:txBody>
        </p:sp>
        <p:sp>
          <p:nvSpPr>
            <p:cNvPr id="14" name="內容版面配置區 4"/>
            <p:cNvSpPr txBox="1">
              <a:spLocks/>
            </p:cNvSpPr>
            <p:nvPr/>
          </p:nvSpPr>
          <p:spPr>
            <a:xfrm flipH="1">
              <a:off x="2689097" y="3033618"/>
              <a:ext cx="411101" cy="3752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特色招生</a:t>
              </a:r>
            </a:p>
          </p:txBody>
        </p:sp>
        <p:sp>
          <p:nvSpPr>
            <p:cNvPr id="15" name="內容版面配置區 4"/>
            <p:cNvSpPr txBox="1">
              <a:spLocks/>
            </p:cNvSpPr>
            <p:nvPr/>
          </p:nvSpPr>
          <p:spPr>
            <a:xfrm>
              <a:off x="3139606" y="2966874"/>
              <a:ext cx="1354504" cy="6446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升學管道</a:t>
              </a:r>
            </a:p>
          </p:txBody>
        </p:sp>
        <p:sp>
          <p:nvSpPr>
            <p:cNvPr id="16" name="內容版面配置區 4"/>
            <p:cNvSpPr txBox="1">
              <a:spLocks/>
            </p:cNvSpPr>
            <p:nvPr/>
          </p:nvSpPr>
          <p:spPr>
            <a:xfrm>
              <a:off x="377101" y="3492148"/>
              <a:ext cx="1258501" cy="6446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建教合作</a:t>
              </a:r>
            </a:p>
          </p:txBody>
        </p:sp>
      </p:grpSp>
      <p:grpSp>
        <p:nvGrpSpPr>
          <p:cNvPr id="2049" name="群組 2048"/>
          <p:cNvGrpSpPr/>
          <p:nvPr/>
        </p:nvGrpSpPr>
        <p:grpSpPr>
          <a:xfrm>
            <a:off x="4972445" y="2390152"/>
            <a:ext cx="1712772" cy="384453"/>
            <a:chOff x="9542360" y="1812647"/>
            <a:chExt cx="1712772" cy="384453"/>
          </a:xfrm>
        </p:grpSpPr>
        <p:sp>
          <p:nvSpPr>
            <p:cNvPr id="46" name="矩形 45"/>
            <p:cNvSpPr/>
            <p:nvPr/>
          </p:nvSpPr>
          <p:spPr>
            <a:xfrm>
              <a:off x="9542360" y="1812647"/>
              <a:ext cx="1712772" cy="3844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內容版面配置區 4"/>
            <p:cNvSpPr txBox="1">
              <a:spLocks/>
            </p:cNvSpPr>
            <p:nvPr/>
          </p:nvSpPr>
          <p:spPr>
            <a:xfrm>
              <a:off x="9735358" y="1839250"/>
              <a:ext cx="1326776" cy="3301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免試入學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4960492" y="3475767"/>
            <a:ext cx="1762566" cy="384453"/>
            <a:chOff x="4795392" y="3478507"/>
            <a:chExt cx="1762566" cy="384453"/>
          </a:xfrm>
        </p:grpSpPr>
        <p:sp>
          <p:nvSpPr>
            <p:cNvPr id="51" name="矩形 50"/>
            <p:cNvSpPr/>
            <p:nvPr/>
          </p:nvSpPr>
          <p:spPr>
            <a:xfrm>
              <a:off x="4795392" y="3478507"/>
              <a:ext cx="1712772" cy="3844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內容版面配置區 4"/>
            <p:cNvSpPr txBox="1">
              <a:spLocks/>
            </p:cNvSpPr>
            <p:nvPr/>
          </p:nvSpPr>
          <p:spPr>
            <a:xfrm>
              <a:off x="4805098" y="3517897"/>
              <a:ext cx="1752860" cy="2952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技優甄審入學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950154" y="3916758"/>
            <a:ext cx="1752860" cy="384453"/>
            <a:chOff x="4785054" y="3922238"/>
            <a:chExt cx="1752860" cy="384453"/>
          </a:xfrm>
        </p:grpSpPr>
        <p:sp>
          <p:nvSpPr>
            <p:cNvPr id="52" name="矩形 51"/>
            <p:cNvSpPr/>
            <p:nvPr/>
          </p:nvSpPr>
          <p:spPr>
            <a:xfrm>
              <a:off x="4795392" y="3922238"/>
              <a:ext cx="1712772" cy="3844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內容版面配置區 4"/>
            <p:cNvSpPr txBox="1">
              <a:spLocks/>
            </p:cNvSpPr>
            <p:nvPr/>
          </p:nvSpPr>
          <p:spPr>
            <a:xfrm>
              <a:off x="4785054" y="3961628"/>
              <a:ext cx="1752860" cy="3301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產業特殊需求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960492" y="4357749"/>
            <a:ext cx="1762566" cy="384453"/>
            <a:chOff x="4795392" y="4365969"/>
            <a:chExt cx="1762566" cy="384453"/>
          </a:xfrm>
        </p:grpSpPr>
        <p:sp>
          <p:nvSpPr>
            <p:cNvPr id="53" name="矩形 52"/>
            <p:cNvSpPr/>
            <p:nvPr/>
          </p:nvSpPr>
          <p:spPr>
            <a:xfrm>
              <a:off x="4795392" y="4365969"/>
              <a:ext cx="1712772" cy="3844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內容版面配置區 4"/>
            <p:cNvSpPr txBox="1">
              <a:spLocks/>
            </p:cNvSpPr>
            <p:nvPr/>
          </p:nvSpPr>
          <p:spPr>
            <a:xfrm>
              <a:off x="4805098" y="4390485"/>
              <a:ext cx="1752860" cy="31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實用技能學程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960492" y="4798740"/>
            <a:ext cx="1765428" cy="384453"/>
            <a:chOff x="4795392" y="4809700"/>
            <a:chExt cx="1765428" cy="384453"/>
          </a:xfrm>
        </p:grpSpPr>
        <p:sp>
          <p:nvSpPr>
            <p:cNvPr id="54" name="矩形 53"/>
            <p:cNvSpPr/>
            <p:nvPr/>
          </p:nvSpPr>
          <p:spPr>
            <a:xfrm>
              <a:off x="4795392" y="4809700"/>
              <a:ext cx="1712772" cy="3844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內容版面配置區 4"/>
            <p:cNvSpPr txBox="1">
              <a:spLocks/>
            </p:cNvSpPr>
            <p:nvPr/>
          </p:nvSpPr>
          <p:spPr>
            <a:xfrm>
              <a:off x="4813300" y="4833383"/>
              <a:ext cx="1747520" cy="3301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建教合作專班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 flipH="1">
            <a:off x="6852545" y="2624916"/>
            <a:ext cx="598302" cy="1461414"/>
            <a:chOff x="4693076" y="2700758"/>
            <a:chExt cx="598302" cy="1461414"/>
          </a:xfrm>
        </p:grpSpPr>
        <p:cxnSp>
          <p:nvCxnSpPr>
            <p:cNvPr id="59" name="直線接點 58"/>
            <p:cNvCxnSpPr/>
            <p:nvPr/>
          </p:nvCxnSpPr>
          <p:spPr>
            <a:xfrm flipV="1">
              <a:off x="4971075" y="2700759"/>
              <a:ext cx="0" cy="146141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>
              <a:off x="4693076" y="3426818"/>
              <a:ext cx="277999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/>
            <p:nvPr/>
          </p:nvCxnSpPr>
          <p:spPr>
            <a:xfrm flipH="1">
              <a:off x="4971075" y="2700758"/>
              <a:ext cx="32030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 flipH="1">
              <a:off x="4971075" y="4162172"/>
              <a:ext cx="32030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6" name="群組 2055"/>
          <p:cNvGrpSpPr/>
          <p:nvPr/>
        </p:nvGrpSpPr>
        <p:grpSpPr>
          <a:xfrm>
            <a:off x="7239152" y="2548940"/>
            <a:ext cx="1782928" cy="1560044"/>
            <a:chOff x="7776507" y="2229580"/>
            <a:chExt cx="1782928" cy="1560044"/>
          </a:xfrm>
        </p:grpSpPr>
        <p:sp>
          <p:nvSpPr>
            <p:cNvPr id="63" name="內容版面配置區 4"/>
            <p:cNvSpPr txBox="1">
              <a:spLocks/>
            </p:cNvSpPr>
            <p:nvPr/>
          </p:nvSpPr>
          <p:spPr>
            <a:xfrm>
              <a:off x="7776507" y="2229580"/>
              <a:ext cx="1762608" cy="3301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技術型高中</a:t>
              </a:r>
              <a:endParaRPr lang="en-US" altLang="zh-TW" sz="3200" b="1" spc="3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內容版面配置區 4"/>
            <p:cNvSpPr txBox="1">
              <a:spLocks/>
            </p:cNvSpPr>
            <p:nvPr/>
          </p:nvSpPr>
          <p:spPr>
            <a:xfrm>
              <a:off x="7781435" y="3133147"/>
              <a:ext cx="1778000" cy="6564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簡稱技高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俗稱高職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8739687" y="2620456"/>
            <a:ext cx="598302" cy="1461414"/>
            <a:chOff x="4693076" y="2700758"/>
            <a:chExt cx="598302" cy="1461414"/>
          </a:xfrm>
        </p:grpSpPr>
        <p:cxnSp>
          <p:nvCxnSpPr>
            <p:cNvPr id="70" name="直線接點 69"/>
            <p:cNvCxnSpPr/>
            <p:nvPr/>
          </p:nvCxnSpPr>
          <p:spPr>
            <a:xfrm flipV="1">
              <a:off x="4971075" y="2700759"/>
              <a:ext cx="0" cy="146141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>
              <a:off x="4693076" y="3426818"/>
              <a:ext cx="277999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 flipH="1">
              <a:off x="4971075" y="2700758"/>
              <a:ext cx="32030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 flipH="1">
              <a:off x="4971075" y="4162172"/>
              <a:ext cx="32030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flipH="1">
            <a:off x="6549702" y="3209858"/>
            <a:ext cx="341073" cy="2222097"/>
            <a:chOff x="5086646" y="2700758"/>
            <a:chExt cx="192827" cy="1798991"/>
          </a:xfrm>
        </p:grpSpPr>
        <p:cxnSp>
          <p:nvCxnSpPr>
            <p:cNvPr id="77" name="直線接點 76"/>
            <p:cNvCxnSpPr/>
            <p:nvPr/>
          </p:nvCxnSpPr>
          <p:spPr>
            <a:xfrm flipH="1" flipV="1">
              <a:off x="5098551" y="2700760"/>
              <a:ext cx="0" cy="1798989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 flipH="1">
              <a:off x="5086646" y="2700758"/>
              <a:ext cx="192827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/>
            <p:nvPr/>
          </p:nvCxnSpPr>
          <p:spPr>
            <a:xfrm flipH="1" flipV="1">
              <a:off x="5096170" y="4489377"/>
              <a:ext cx="179281" cy="345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群組 27"/>
          <p:cNvGrpSpPr/>
          <p:nvPr/>
        </p:nvGrpSpPr>
        <p:grpSpPr>
          <a:xfrm>
            <a:off x="9397493" y="1513497"/>
            <a:ext cx="1528591" cy="1643617"/>
            <a:chOff x="9261190" y="1444051"/>
            <a:chExt cx="1528591" cy="1643617"/>
          </a:xfrm>
        </p:grpSpPr>
        <p:sp>
          <p:nvSpPr>
            <p:cNvPr id="74" name="內容版面配置區 4"/>
            <p:cNvSpPr txBox="1">
              <a:spLocks/>
            </p:cNvSpPr>
            <p:nvPr/>
          </p:nvSpPr>
          <p:spPr>
            <a:xfrm>
              <a:off x="9261190" y="2757479"/>
              <a:ext cx="1528591" cy="3301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科技大學</a:t>
              </a:r>
              <a:endPara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1190" y="1444051"/>
              <a:ext cx="1291803" cy="1291803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9413729" y="3569262"/>
            <a:ext cx="1444228" cy="1642445"/>
            <a:chOff x="9271318" y="3551708"/>
            <a:chExt cx="1444228" cy="1642445"/>
          </a:xfrm>
        </p:grpSpPr>
        <p:sp>
          <p:nvSpPr>
            <p:cNvPr id="75" name="內容版面配置區 4"/>
            <p:cNvSpPr txBox="1">
              <a:spLocks/>
            </p:cNvSpPr>
            <p:nvPr/>
          </p:nvSpPr>
          <p:spPr>
            <a:xfrm>
              <a:off x="9292091" y="4863964"/>
              <a:ext cx="1423455" cy="3301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直接就業</a:t>
              </a:r>
              <a:endPara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318" y="3551708"/>
              <a:ext cx="1281675" cy="1281675"/>
            </a:xfrm>
            <a:prstGeom prst="rect">
              <a:avLst/>
            </a:prstGeom>
          </p:spPr>
        </p:pic>
      </p:grpSp>
      <p:grpSp>
        <p:nvGrpSpPr>
          <p:cNvPr id="66" name="群組 65"/>
          <p:cNvGrpSpPr/>
          <p:nvPr/>
        </p:nvGrpSpPr>
        <p:grpSpPr>
          <a:xfrm>
            <a:off x="4960492" y="5239729"/>
            <a:ext cx="1762566" cy="384453"/>
            <a:chOff x="4795392" y="4365969"/>
            <a:chExt cx="1762566" cy="384453"/>
          </a:xfrm>
        </p:grpSpPr>
        <p:sp>
          <p:nvSpPr>
            <p:cNvPr id="67" name="矩形 66"/>
            <p:cNvSpPr/>
            <p:nvPr/>
          </p:nvSpPr>
          <p:spPr>
            <a:xfrm>
              <a:off x="4795392" y="4365969"/>
              <a:ext cx="1712772" cy="3844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內容版面配置區 4"/>
            <p:cNvSpPr txBox="1">
              <a:spLocks/>
            </p:cNvSpPr>
            <p:nvPr/>
          </p:nvSpPr>
          <p:spPr>
            <a:xfrm>
              <a:off x="4805098" y="4390485"/>
              <a:ext cx="1752860" cy="31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雙軌旗艦計畫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960492" y="3034776"/>
            <a:ext cx="1712772" cy="384453"/>
            <a:chOff x="4795392" y="3034776"/>
            <a:chExt cx="1712772" cy="384453"/>
          </a:xfrm>
        </p:grpSpPr>
        <p:sp>
          <p:nvSpPr>
            <p:cNvPr id="50" name="矩形 49"/>
            <p:cNvSpPr/>
            <p:nvPr/>
          </p:nvSpPr>
          <p:spPr>
            <a:xfrm>
              <a:off x="4795392" y="3034776"/>
              <a:ext cx="1712772" cy="3844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內容版面配置區 4"/>
            <p:cNvSpPr txBox="1">
              <a:spLocks/>
            </p:cNvSpPr>
            <p:nvPr/>
          </p:nvSpPr>
          <p:spPr>
            <a:xfrm>
              <a:off x="5067980" y="3058485"/>
              <a:ext cx="1326776" cy="3301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特色招生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108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431974" y="7125174"/>
          <a:ext cx="6972300" cy="3404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新北市立三重商工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新北市立新北高工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新北市立新北高工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南強工商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南強工商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東海高中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新北市立泰山高中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新北市立泰山高中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階梯式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建教合作班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階梯式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南強工商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建教合作班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汽車修護科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日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實用技能班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汽車修護科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夜間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新北市立新北高工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實用技能班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763699" y="-73955"/>
            <a:ext cx="54483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3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電機與</a:t>
            </a:r>
            <a:endParaRPr lang="en-US" altLang="zh-TW" sz="133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33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電子群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64431" y="1672192"/>
            <a:ext cx="3816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土城區：新北高工 資訊科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資訊科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電機科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鶯歌區：鶯歌工商 資訊科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鶯歌工商 資訊科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瑞芳區：瑞芳高工 資訊科 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瑞芳高工 資訊科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瑞芳高工 電子科 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瑞芳高工 電機科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瑞芳高工 電機科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新店區：南強工商 資訊科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南強工商 資訊科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資訊科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資訊科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資訊科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輪調式僑生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板橋區：豫章工商 資訊科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豫章工商 電機科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923472" y="1672192"/>
            <a:ext cx="2751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淡水區：淡水商工 資訊科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淡水商工 電子科 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淡水商工 控制科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淡水商工 電機科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汐止區：樟樹國際實中 資訊科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永和區：智光商工 資訊科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智光商工 資訊科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智光商工 電子科 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三重區：東海高中 資訊科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東海高中 電子科 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泰山區：泰山高中 電子科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泰山高中 電子科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泰山高中 電機科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763699" y="1954448"/>
            <a:ext cx="1865044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3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0139464" y="1960869"/>
            <a:ext cx="1865044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3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49" y="3304154"/>
            <a:ext cx="5791702" cy="552345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744900" y="3304154"/>
            <a:ext cx="7393079" cy="60132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D:\110上\Elegant-golden-best-choice-badge-isolated-premium-vector-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5379">
            <a:off x="2697052" y="3369198"/>
            <a:ext cx="911762" cy="9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23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431974" y="7125174"/>
          <a:ext cx="6972300" cy="3404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新北市立三重商工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新北市立新北高工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新北市立新北高工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南強工商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南強工商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東海高中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新北市立泰山高中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日間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新北市立泰山高中</a:t>
                      </a:r>
                      <a:endParaRPr lang="ja-JP" altLang="en-US" sz="14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進修部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階梯式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建教合作班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階梯式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南強工商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建教合作班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汽車修護科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日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開明工商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實用技能班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汽車修護科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夜間</a:t>
                      </a:r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新北市立新北高工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實用技能班</a:t>
                      </a:r>
                      <a:endParaRPr lang="ja-JP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886450" y="1418332"/>
            <a:ext cx="63055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土木與</a:t>
            </a:r>
            <a:endParaRPr lang="en-US" altLang="zh-TW" sz="16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建築群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4460" y="1854945"/>
            <a:ext cx="8320910" cy="6852916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310363" y="2291558"/>
            <a:ext cx="5152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瑞芳區：瑞芳高工 建築科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瑞芳高工 建築科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瑞芳高工 空間測量科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563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0" y="1088904"/>
            <a:ext cx="66544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設計群</a:t>
            </a:r>
            <a:endParaRPr lang="en-US" sz="16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85750" y="3950782"/>
            <a:ext cx="297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永和區：智光商工 多媒體設計科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復興商工 美工科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復興商工 美工科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復興商工 廣告設計科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復興商工 廣告設計科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鶯歌區：鶯歌工商 陶瓷工程科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鶯歌工商 美術工藝科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鶯歌工商 廣告設計科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鶯歌工商 廣告設計科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630720" y="3988132"/>
            <a:ext cx="3608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瑞芳區：瑞芳高工 空間室內設計科</a:t>
            </a:r>
          </a:p>
          <a:p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三重區：穀保家商 多媒體設計科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格致高中 多媒體設計科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格致高中 廣告設計科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新店區：能仁家商 多媒體設計科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廣告設計科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板橋區：豫章工商 廣告設計科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21" y="670882"/>
            <a:ext cx="6020790" cy="574193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055809" y="296249"/>
            <a:ext cx="7472393" cy="68393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37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-96998" y="964807"/>
            <a:ext cx="129938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商業與管理群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28600" y="3567887"/>
            <a:ext cx="5152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板橋區：豫章工商 商業經營科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光華商職 資料處理科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進修學校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林口區：醒吾高中 商業經營科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醒吾高中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醒吾高中 商用資訊科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夜間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樹林區：樹人家商 商業經營科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電子商務科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28600" y="5813901"/>
            <a:ext cx="515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永和區：智光商工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復興商工 資料處理科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4072477" y="3649980"/>
            <a:ext cx="51521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汐止區：崇義高中 電子商務科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崇義高中 電子商務科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淡水區：淡水商工 商業經營科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淡水商工 會計事務科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淡水商工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6" y="3115251"/>
            <a:ext cx="5791702" cy="552345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328986" y="3115251"/>
            <a:ext cx="7393079" cy="624415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072477" y="5257591"/>
            <a:ext cx="5152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新店區：能仁家商 商業經營科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商業經營科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5922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-96998" y="964807"/>
            <a:ext cx="129938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商業與管理群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356759" y="3796665"/>
            <a:ext cx="5152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鶯歌區：鶯歌工商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土城區：新北高工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新北高工 資料處理科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中和區：竹林高中 資料處理科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6" y="3115251"/>
            <a:ext cx="5791702" cy="552345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176159" y="3106831"/>
            <a:ext cx="7393079" cy="624415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85750" y="3960072"/>
            <a:ext cx="5152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三重區：三重商工 商業經營科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商業經營科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國際貿易科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三重商工 商用資訊科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夜間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穀保家商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清傳高商 商業經營科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清傳高商 資料處理科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清傳高商 電子商務科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7249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12456" y="1045382"/>
            <a:ext cx="70704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外語</a:t>
            </a:r>
            <a:endParaRPr lang="en-US" altLang="zh-TW" sz="16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endParaRPr lang="en-US" sz="16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40" y="728249"/>
            <a:ext cx="7685564" cy="73296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293673" y="728249"/>
            <a:ext cx="7393079" cy="77806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群組 7"/>
          <p:cNvGrpSpPr/>
          <p:nvPr/>
        </p:nvGrpSpPr>
        <p:grpSpPr>
          <a:xfrm>
            <a:off x="2815639" y="3685175"/>
            <a:ext cx="3024422" cy="2336746"/>
            <a:chOff x="2871638" y="2835864"/>
            <a:chExt cx="3024422" cy="2336746"/>
          </a:xfrm>
        </p:grpSpPr>
        <p:sp>
          <p:nvSpPr>
            <p:cNvPr id="14" name="文字方塊 13"/>
            <p:cNvSpPr txBox="1"/>
            <p:nvPr/>
          </p:nvSpPr>
          <p:spPr>
            <a:xfrm>
              <a:off x="2871638" y="2835864"/>
              <a:ext cx="28708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三重區：三重商工 應用英語科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　　　清傳高商 應用日語科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　　　格致高中 應用英語科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土城區：新北高工 應用英語科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871638" y="3972281"/>
              <a:ext cx="30244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中和區：南山高中 應用英語科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　　　竹林高中 應用英語科</a:t>
              </a:r>
            </a:p>
            <a:p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板橋區：光華商職 應用日語科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進修學校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瑞芳區：瑞芳高工 應用英語科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621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1404418"/>
            <a:ext cx="8266006" cy="78831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65828" y="1030360"/>
            <a:ext cx="8722012" cy="714848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934543" y="3963961"/>
            <a:ext cx="4021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淡水區：淡水商工 園藝科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新店區：莊敬工家 農場經營科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園藝科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農場經營科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輪調式僑生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46574" y="1030360"/>
            <a:ext cx="790816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農業群</a:t>
            </a:r>
            <a:endParaRPr lang="en-US" sz="165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2707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0" y="987304"/>
            <a:ext cx="66544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家政群</a:t>
            </a:r>
            <a:endParaRPr lang="en-US" sz="16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26" y="340421"/>
            <a:ext cx="6173224" cy="58873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60126" y="77762"/>
            <a:ext cx="7393079" cy="641262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85750" y="3508047"/>
            <a:ext cx="38403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樹林區：樹人家商 幼兒保育科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美容科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美容科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美容科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階梯式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時尚模特兒科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新店區：能仁家商 幼兒保育科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流行服飾科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美容科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美容科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美容科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幼兒保育科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流行服飾科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美容科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美容科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美容科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974910" y="3508047"/>
            <a:ext cx="38403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中和區：竹林高中 幼兒保育科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汐止區：樟樹國際實中 流行服飾科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林口區：醒吾高中 流行服飾科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醒吾高中 時尚造型科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醒吾高中 美顏技術科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夜間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醒吾高中 照顧服務科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三重區：穀保家商 時尚造型科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穀保家商 時尚造型科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板橋區：豫章工商 照顧服務科</a:t>
            </a:r>
            <a:endParaRPr 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9447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0" y="987304"/>
            <a:ext cx="7073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餐旅群</a:t>
            </a:r>
            <a:endParaRPr lang="en-US" sz="16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64521" y="3650419"/>
            <a:ext cx="4397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三重區：穀保家商 餐飲管理科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穀保家商 觀光事業科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穀保家商 餐飲技術科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實用技能班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穀保家商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東海高中 餐飲管理科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樹林區：樹人家商 觀光事業科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觀光事業科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觀光事業科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階梯式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餐飲管理科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樹人家商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萬里區：中華商海 餐飲管理科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中華商海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37" y="-155506"/>
            <a:ext cx="6802003" cy="648696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269090" y="-155506"/>
            <a:ext cx="7393079" cy="739047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023344" y="4866985"/>
            <a:ext cx="4397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永和區：智光商工 觀光事業科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智光商工 餐飲管理科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智光商工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板橋區：光華商職 觀光事業科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進修學校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豫章工商 餐飲管理科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豫章工商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8998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37" y="-155506"/>
            <a:ext cx="6802003" cy="648696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302797" y="-532473"/>
            <a:ext cx="7393079" cy="739047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0" y="987304"/>
            <a:ext cx="7073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餐旅群</a:t>
            </a:r>
            <a:endParaRPr lang="en-US" sz="16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02652" y="4589600"/>
            <a:ext cx="4397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林口區：醒吾高中 觀光事業科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醒吾高中 旅遊事務科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夜間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淡水區：淡水商工 餐飲技術科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夜間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淡水商工 餐飲管理科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淡水商工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樹林區：樹人家商 影劇科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53202" y="4023133"/>
            <a:ext cx="4397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新店區：南強工商 觀光事業科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南強工商 觀光事業科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南強工商 觀光事業科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觀光事業科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觀光事業科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餐飲管理科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餐飲管理科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進修部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外加輪調式僑生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餐飲管理科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455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 descr="People going to university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21147" r="49917" b="19459"/>
          <a:stretch/>
        </p:blipFill>
        <p:spPr bwMode="auto">
          <a:xfrm>
            <a:off x="3484268" y="3366162"/>
            <a:ext cx="2425118" cy="34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People going to university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7" t="21147" r="8891" b="19459"/>
          <a:stretch/>
        </p:blipFill>
        <p:spPr bwMode="auto">
          <a:xfrm>
            <a:off x="6110708" y="3301821"/>
            <a:ext cx="2256091" cy="356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國中就讀技職進路分析</a:t>
              </a:r>
            </a:p>
          </p:txBody>
        </p:sp>
      </p:grpSp>
      <p:sp>
        <p:nvSpPr>
          <p:cNvPr id="48" name="內容版面配置區 2"/>
          <p:cNvSpPr txBox="1">
            <a:spLocks/>
          </p:cNvSpPr>
          <p:nvPr/>
        </p:nvSpPr>
        <p:spPr>
          <a:xfrm>
            <a:off x="465750" y="1073150"/>
            <a:ext cx="3307964" cy="407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其他升學管道入學特色</a:t>
            </a:r>
          </a:p>
        </p:txBody>
      </p:sp>
      <p:grpSp>
        <p:nvGrpSpPr>
          <p:cNvPr id="2054" name="群組 2053"/>
          <p:cNvGrpSpPr/>
          <p:nvPr/>
        </p:nvGrpSpPr>
        <p:grpSpPr>
          <a:xfrm>
            <a:off x="5106351" y="1248519"/>
            <a:ext cx="2757068" cy="2133600"/>
            <a:chOff x="4940240" y="1352641"/>
            <a:chExt cx="2757068" cy="2133600"/>
          </a:xfrm>
        </p:grpSpPr>
        <p:sp>
          <p:nvSpPr>
            <p:cNvPr id="84" name="橢圓形圖說文字 83"/>
            <p:cNvSpPr/>
            <p:nvPr/>
          </p:nvSpPr>
          <p:spPr>
            <a:xfrm>
              <a:off x="4940240" y="1352641"/>
              <a:ext cx="2757068" cy="2133600"/>
            </a:xfrm>
            <a:prstGeom prst="wedgeEllipseCallout">
              <a:avLst>
                <a:gd name="adj1" fmla="val -26096"/>
                <a:gd name="adj2" fmla="val 7882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橢圓形圖說文字 87"/>
            <p:cNvSpPr/>
            <p:nvPr/>
          </p:nvSpPr>
          <p:spPr>
            <a:xfrm>
              <a:off x="5006492" y="1450714"/>
              <a:ext cx="2566507" cy="1986131"/>
            </a:xfrm>
            <a:prstGeom prst="wedgeEllipseCallout">
              <a:avLst>
                <a:gd name="adj1" fmla="val -26096"/>
                <a:gd name="adj2" fmla="val 78826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5227647" y="1858686"/>
              <a:ext cx="2308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技藝導向</a:t>
              </a:r>
              <a:endPara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043250" y="2506950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不採國中教育會考成績</a:t>
              </a:r>
            </a:p>
          </p:txBody>
        </p:sp>
      </p:grpSp>
      <p:grpSp>
        <p:nvGrpSpPr>
          <p:cNvPr id="2052" name="群組 2051"/>
          <p:cNvGrpSpPr/>
          <p:nvPr/>
        </p:nvGrpSpPr>
        <p:grpSpPr>
          <a:xfrm>
            <a:off x="1492186" y="1767780"/>
            <a:ext cx="2757068" cy="2133600"/>
            <a:chOff x="1636350" y="1825358"/>
            <a:chExt cx="2757068" cy="2133600"/>
          </a:xfrm>
        </p:grpSpPr>
        <p:grpSp>
          <p:nvGrpSpPr>
            <p:cNvPr id="30" name="群組 29"/>
            <p:cNvGrpSpPr/>
            <p:nvPr/>
          </p:nvGrpSpPr>
          <p:grpSpPr>
            <a:xfrm>
              <a:off x="1636350" y="1825358"/>
              <a:ext cx="2757068" cy="2133600"/>
              <a:chOff x="2119732" y="2538779"/>
              <a:chExt cx="2757068" cy="2133600"/>
            </a:xfrm>
          </p:grpSpPr>
          <p:sp>
            <p:nvSpPr>
              <p:cNvPr id="29" name="橢圓形圖說文字 28"/>
              <p:cNvSpPr/>
              <p:nvPr/>
            </p:nvSpPr>
            <p:spPr>
              <a:xfrm>
                <a:off x="2119732" y="2538779"/>
                <a:ext cx="2757068" cy="2133600"/>
              </a:xfrm>
              <a:prstGeom prst="wedgeEllipseCallout">
                <a:avLst>
                  <a:gd name="adj1" fmla="val 38128"/>
                  <a:gd name="adj2" fmla="val 6590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橢圓形圖說文字 85"/>
              <p:cNvSpPr/>
              <p:nvPr/>
            </p:nvSpPr>
            <p:spPr>
              <a:xfrm>
                <a:off x="2277002" y="2625931"/>
                <a:ext cx="2527227" cy="1955734"/>
              </a:xfrm>
              <a:prstGeom prst="wedgeEllipseCallout">
                <a:avLst>
                  <a:gd name="adj1" fmla="val 38128"/>
                  <a:gd name="adj2" fmla="val 65901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1" name="文字方塊 90"/>
            <p:cNvSpPr txBox="1"/>
            <p:nvPr/>
          </p:nvSpPr>
          <p:spPr>
            <a:xfrm>
              <a:off x="1981336" y="2384683"/>
              <a:ext cx="23395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興趣導向</a:t>
              </a:r>
              <a:endPara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48" name="矩形 2047"/>
            <p:cNvSpPr/>
            <p:nvPr/>
          </p:nvSpPr>
          <p:spPr>
            <a:xfrm>
              <a:off x="2072369" y="2995055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具有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15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群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93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科別</a:t>
              </a:r>
            </a:p>
          </p:txBody>
        </p:sp>
      </p:grpSp>
      <p:grpSp>
        <p:nvGrpSpPr>
          <p:cNvPr id="2053" name="群組 2052"/>
          <p:cNvGrpSpPr/>
          <p:nvPr/>
        </p:nvGrpSpPr>
        <p:grpSpPr>
          <a:xfrm>
            <a:off x="8278955" y="2081287"/>
            <a:ext cx="2184401" cy="1907407"/>
            <a:chOff x="8133263" y="2445742"/>
            <a:chExt cx="2184401" cy="1907407"/>
          </a:xfrm>
        </p:grpSpPr>
        <p:sp>
          <p:nvSpPr>
            <p:cNvPr id="85" name="橢圓形圖說文字 84"/>
            <p:cNvSpPr/>
            <p:nvPr/>
          </p:nvSpPr>
          <p:spPr>
            <a:xfrm>
              <a:off x="8133263" y="2445742"/>
              <a:ext cx="2184401" cy="1907407"/>
            </a:xfrm>
            <a:prstGeom prst="wedgeEllipseCallout">
              <a:avLst>
                <a:gd name="adj1" fmla="val -51367"/>
                <a:gd name="adj2" fmla="val 5433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橢圓形圖說文字 88"/>
            <p:cNvSpPr/>
            <p:nvPr/>
          </p:nvSpPr>
          <p:spPr>
            <a:xfrm>
              <a:off x="8229597" y="2573115"/>
              <a:ext cx="1991731" cy="1739168"/>
            </a:xfrm>
            <a:prstGeom prst="wedgeEllipseCallout">
              <a:avLst>
                <a:gd name="adj1" fmla="val -51367"/>
                <a:gd name="adj2" fmla="val 5433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8325934" y="3025110"/>
              <a:ext cx="1908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就業導向</a:t>
              </a:r>
              <a:endPara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51" name="矩形 2050"/>
            <p:cNvSpPr/>
            <p:nvPr/>
          </p:nvSpPr>
          <p:spPr>
            <a:xfrm>
              <a:off x="8325217" y="3525612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與產業密切結合</a:t>
              </a:r>
            </a:p>
          </p:txBody>
        </p:sp>
      </p:grpSp>
      <p:cxnSp>
        <p:nvCxnSpPr>
          <p:cNvPr id="2057" name="直線接點 2056"/>
          <p:cNvCxnSpPr/>
          <p:nvPr/>
        </p:nvCxnSpPr>
        <p:spPr>
          <a:xfrm>
            <a:off x="1544227" y="1844018"/>
            <a:ext cx="166946" cy="24741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1299791" y="2108507"/>
            <a:ext cx="306153" cy="13219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 flipH="1">
            <a:off x="10194544" y="2139267"/>
            <a:ext cx="152638" cy="181029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 flipH="1">
            <a:off x="10307503" y="2327105"/>
            <a:ext cx="136013" cy="56766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689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9" y="1532218"/>
            <a:ext cx="8824311" cy="84156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866394" y="1532218"/>
            <a:ext cx="10853331" cy="739047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688443" y="2442134"/>
            <a:ext cx="244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萬里區：中華商海 航海科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中華商海 輪機科</a:t>
            </a:r>
            <a:endParaRPr 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20403" y="856357"/>
            <a:ext cx="507594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92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海事</a:t>
            </a:r>
            <a:endParaRPr lang="en-US" altLang="zh-TW" sz="192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192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endParaRPr lang="en-US" sz="192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7177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40599" y="965788"/>
            <a:ext cx="70739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藝術</a:t>
            </a:r>
            <a:endParaRPr lang="en-US" altLang="zh-TW" sz="17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70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endParaRPr lang="en-US" sz="170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3" name="矩形 2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新北市技術型高中群科地圖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64839" y="76475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48" y="296249"/>
            <a:ext cx="6802003" cy="64869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57086" y="-67182"/>
            <a:ext cx="7393079" cy="739047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753399" y="3660524"/>
            <a:ext cx="5152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汐止區：樟樹國際實中 多媒體動畫科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新店區：南強工商 表演藝術科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南強工商 電影電視科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南強工商 電影電視科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建教合作班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輪調式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南強工商 戲劇科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能仁家商 表演藝術科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莊敬工家 多媒體動畫科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莊敬工商 表演藝術科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莊敬工商 音樂科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莊敬工商 電影電視科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三重區：東海高中 多媒體動畫科</a:t>
            </a: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永和區：復興商工 美術科</a:t>
            </a:r>
          </a:p>
        </p:txBody>
      </p:sp>
      <p:pic>
        <p:nvPicPr>
          <p:cNvPr id="2050" name="Picture 2" descr="D:\110上\Elegant-golden-best-choice-badge-isolated-premium-vector-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5379">
            <a:off x="2159993" y="4179923"/>
            <a:ext cx="911762" cy="9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718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6" name="矩形 5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新北市技術型高中學校名單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25579"/>
              </p:ext>
            </p:extLst>
          </p:nvPr>
        </p:nvGraphicFramePr>
        <p:xfrm>
          <a:off x="6007886" y="1032691"/>
          <a:ext cx="4597401" cy="496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1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學校</a:t>
                      </a:r>
                      <a:endParaRPr 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</a:t>
                      </a:r>
                      <a:endParaRPr 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清傳高商</a:t>
                      </a:r>
                      <a:endParaRPr lang="ja-JP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http://www.ccvs.ntpc.edu.tw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能仁家商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http://www.nrvs.ntpc.edu.tw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豫章工商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http://www.ycvs.ntpc.edu.tw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莊敬工家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http://www.jjvs.ntpc.edu.tw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中華商海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http://www.chmvs.ntpc.edu.tw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光華商職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http://www.khvs.ntpc.edu.tw/index_1.html</a:t>
                      </a:r>
                      <a:endParaRPr lang="zh-TW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南山高中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http://www.nssh.ntpc.edu.tw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崇義高中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http://www.tyhs.ntpc.edu.tw/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格致高中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http://www.gjsh.ntpc.edu.tw</a:t>
                      </a:r>
                      <a:endParaRPr lang="zh-TW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東海高中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http://www.thhs.ntpc.edu.tw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醒吾高中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http://www.swsh.ntpc.edu.tw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竹林高中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http://www.clsh.ntpc.edu.tw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0" t="-212" r="50775" b="9823"/>
          <a:stretch/>
        </p:blipFill>
        <p:spPr>
          <a:xfrm>
            <a:off x="10659597" y="0"/>
            <a:ext cx="1085801" cy="431458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635" r="69558" b="-635"/>
          <a:stretch/>
        </p:blipFill>
        <p:spPr>
          <a:xfrm>
            <a:off x="-615046" y="2265317"/>
            <a:ext cx="2146755" cy="571862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650895" y="-508000"/>
            <a:ext cx="3332844" cy="65769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-2029665" y="2504050"/>
            <a:ext cx="3332844" cy="65769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98516"/>
              </p:ext>
            </p:extLst>
          </p:nvPr>
        </p:nvGraphicFramePr>
        <p:xfrm>
          <a:off x="1451699" y="1032691"/>
          <a:ext cx="4404803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1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學校</a:t>
                      </a:r>
                      <a:endParaRPr 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</a:t>
                      </a:r>
                      <a:endParaRPr 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新北高工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http://www.ntvs.ntpc.edu.tw/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三重商工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http://www.scvs.ntpc.edu.tw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淡水商工</a:t>
                      </a:r>
                      <a:endParaRPr lang="zh-TW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http://www.tsvs.ntpc.edu.tw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鶯歌工商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http://www.ykvs.ntpc.edu.tw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瑞芳高工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http://www.jfvs.ntpc.edu.tw</a:t>
                      </a:r>
                      <a:endParaRPr lang="zh-TW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樟樹國際實中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http://www.ctjhs.ntpc.edu.tw/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泰山高中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http://www.tssh.ntpc.edu.tw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樹人家商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http://www.stgvs.ntpc.edu.tw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復興商工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http://www.fhvs.ntpc.edu.tw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南強工商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http://www.ncvs.ntpc.edu.tw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穀保家商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http://www.kpvs.ntpc.edu.tw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智光商工</a:t>
                      </a:r>
                      <a:endParaRPr lang="zh-TW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http://www.ckvs.ntpc.edu.tw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6068109" y="408149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含普通型高中附設專業群科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6786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49167" y="125124"/>
            <a:ext cx="3858999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2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交通路線圖</a:t>
            </a:r>
            <a:endParaRPr lang="en-US" altLang="zh-TW" sz="142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66" y="0"/>
            <a:ext cx="7568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63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85750" y="277201"/>
            <a:ext cx="11906250" cy="451048"/>
            <a:chOff x="190500" y="391501"/>
            <a:chExt cx="9064726" cy="451048"/>
          </a:xfrm>
        </p:grpSpPr>
        <p:sp>
          <p:nvSpPr>
            <p:cNvPr id="6" name="矩形 5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北區五專名單</a:t>
              </a: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31390"/>
              </p:ext>
            </p:extLst>
          </p:nvPr>
        </p:nvGraphicFramePr>
        <p:xfrm>
          <a:off x="6061591" y="1190171"/>
          <a:ext cx="5883668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1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學校</a:t>
                      </a:r>
                      <a:endParaRPr 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</a:t>
                      </a:r>
                      <a:endParaRPr 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國立台北商業大學</a:t>
                      </a:r>
                      <a:endParaRPr lang="ja-JP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https://www.ntub.edu.tw/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大華科技大學</a:t>
                      </a:r>
                      <a:endParaRPr lang="ja-JP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http://www.tust.edu.tw/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慈濟科技大學</a:t>
                      </a:r>
                      <a:endParaRPr lang="ja-JP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https://www.tcust.edu.tw/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蘭陽技術學院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http://www.fit.edu.tw/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經國管理暨健康學院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http://www.cku.edu.tw/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聖母醫護管理專科學校</a:t>
                      </a:r>
                      <a:endParaRPr lang="ja-JP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http://www.smc.edu.tw/default.asp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南亞技術學校</a:t>
                      </a:r>
                      <a:endParaRPr lang="ja-JP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http://www.nanya.edu.tw/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國立臺北科技大學</a:t>
                      </a:r>
                      <a:endParaRPr lang="ja-JP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https://www.ntut.edu.tw/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臺灣觀光學院</a:t>
                      </a:r>
                      <a:endParaRPr lang="ja-JP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http://www.cit.edu.tw/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496890"/>
              </p:ext>
            </p:extLst>
          </p:nvPr>
        </p:nvGraphicFramePr>
        <p:xfrm>
          <a:off x="261188" y="1190171"/>
          <a:ext cx="5588341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1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學校</a:t>
                      </a:r>
                      <a:endParaRPr 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</a:t>
                      </a:r>
                      <a:endParaRPr 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臺北城市科技大學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https://www.tpcu.edu.tw/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醒吾科技大學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https://campus.hwu.edu.tw/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致理科技大學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https://www.chihlee.edu.tw/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宏國德霖科技大學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https://www.hdut.edu.tw/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華夏科技大學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http://www.hwh.edu.tw/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台北海洋科技大學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https://www.tumt.edu.tw/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龍華科技大學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https://www.lhu.edu.tw/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聖約翰科技大學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https://www.sju.edu.tw/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黎明技術學院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https://www.lit.edu.tw/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康寧大學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http://www.ukn.edu.tw/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耕莘健康管理專科學校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https://www.ctcn.edu.tw/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馬偕醫護管理專科學校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https://www.mkc.edu.tw/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新生醫護管理專科學校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http://www.web.hsc.edu.tw/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43" y="4980575"/>
            <a:ext cx="2579059" cy="25790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054250" y="4980575"/>
            <a:ext cx="3332844" cy="204433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54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5750" y="277201"/>
            <a:ext cx="9064726" cy="451048"/>
            <a:chOff x="190500" y="391501"/>
            <a:chExt cx="9064726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499" y="391501"/>
              <a:ext cx="8884727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網路資源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69643" y="1166866"/>
            <a:ext cx="3779847" cy="666000"/>
            <a:chOff x="655840" y="1434607"/>
            <a:chExt cx="3779847" cy="666000"/>
          </a:xfrm>
        </p:grpSpPr>
        <p:sp>
          <p:nvSpPr>
            <p:cNvPr id="10" name="文字方塊 10"/>
            <p:cNvSpPr txBox="1">
              <a:spLocks noChangeArrowheads="1"/>
            </p:cNvSpPr>
            <p:nvPr/>
          </p:nvSpPr>
          <p:spPr bwMode="auto">
            <a:xfrm>
              <a:off x="1276853" y="1457801"/>
              <a:ext cx="18973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新北學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bar</a:t>
              </a:r>
            </a:p>
          </p:txBody>
        </p:sp>
        <p:sp>
          <p:nvSpPr>
            <p:cNvPr id="12" name="文字方塊 10"/>
            <p:cNvSpPr txBox="1">
              <a:spLocks noChangeArrowheads="1"/>
            </p:cNvSpPr>
            <p:nvPr/>
          </p:nvSpPr>
          <p:spPr bwMode="auto">
            <a:xfrm>
              <a:off x="1298980" y="1769646"/>
              <a:ext cx="313670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https://www.facebook.com/ntpcedugov/</a:t>
              </a: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40" y="1434607"/>
              <a:ext cx="666000" cy="666000"/>
            </a:xfrm>
            <a:prstGeom prst="rect">
              <a:avLst/>
            </a:prstGeom>
          </p:spPr>
        </p:pic>
      </p:grpSp>
      <p:grpSp>
        <p:nvGrpSpPr>
          <p:cNvPr id="27" name="群組 26"/>
          <p:cNvGrpSpPr/>
          <p:nvPr/>
        </p:nvGrpSpPr>
        <p:grpSpPr>
          <a:xfrm>
            <a:off x="669643" y="2021994"/>
            <a:ext cx="3779847" cy="666000"/>
            <a:chOff x="655840" y="1434607"/>
            <a:chExt cx="3779847" cy="666000"/>
          </a:xfrm>
        </p:grpSpPr>
        <p:sp>
          <p:nvSpPr>
            <p:cNvPr id="28" name="文字方塊 10"/>
            <p:cNvSpPr txBox="1">
              <a:spLocks noChangeArrowheads="1"/>
            </p:cNvSpPr>
            <p:nvPr/>
          </p:nvSpPr>
          <p:spPr bwMode="auto">
            <a:xfrm>
              <a:off x="1276853" y="1457801"/>
              <a:ext cx="278800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新北市中等教育資源網</a:t>
              </a:r>
            </a:p>
          </p:txBody>
        </p:sp>
        <p:sp>
          <p:nvSpPr>
            <p:cNvPr id="29" name="文字方塊 10"/>
            <p:cNvSpPr txBox="1">
              <a:spLocks noChangeArrowheads="1"/>
            </p:cNvSpPr>
            <p:nvPr/>
          </p:nvSpPr>
          <p:spPr bwMode="auto">
            <a:xfrm>
              <a:off x="1298980" y="1769646"/>
              <a:ext cx="313670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https://se.ntpc.edu.tw/</a:t>
              </a:r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40" y="1434607"/>
              <a:ext cx="666000" cy="666000"/>
            </a:xfrm>
            <a:prstGeom prst="rect">
              <a:avLst/>
            </a:prstGeom>
          </p:spPr>
        </p:pic>
      </p:grpSp>
      <p:grpSp>
        <p:nvGrpSpPr>
          <p:cNvPr id="31" name="群組 30"/>
          <p:cNvGrpSpPr/>
          <p:nvPr/>
        </p:nvGrpSpPr>
        <p:grpSpPr>
          <a:xfrm>
            <a:off x="669643" y="2877122"/>
            <a:ext cx="3779847" cy="666000"/>
            <a:chOff x="655840" y="1434607"/>
            <a:chExt cx="3779847" cy="666000"/>
          </a:xfrm>
        </p:grpSpPr>
        <p:sp>
          <p:nvSpPr>
            <p:cNvPr id="32" name="文字方塊 10"/>
            <p:cNvSpPr txBox="1">
              <a:spLocks noChangeArrowheads="1"/>
            </p:cNvSpPr>
            <p:nvPr/>
          </p:nvSpPr>
          <p:spPr bwMode="auto">
            <a:xfrm>
              <a:off x="1276853" y="1457801"/>
              <a:ext cx="30887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新北市高中職網路博覽會</a:t>
              </a:r>
            </a:p>
          </p:txBody>
        </p:sp>
        <p:sp>
          <p:nvSpPr>
            <p:cNvPr id="33" name="文字方塊 10"/>
            <p:cNvSpPr txBox="1">
              <a:spLocks noChangeArrowheads="1"/>
            </p:cNvSpPr>
            <p:nvPr/>
          </p:nvSpPr>
          <p:spPr bwMode="auto">
            <a:xfrm>
              <a:off x="1298980" y="1769646"/>
              <a:ext cx="313670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https://se.ntpc.edu.tw/expo</a:t>
              </a: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40" y="1434607"/>
              <a:ext cx="666000" cy="666000"/>
            </a:xfrm>
            <a:prstGeom prst="rect">
              <a:avLst/>
            </a:prstGeom>
          </p:spPr>
        </p:pic>
      </p:grpSp>
      <p:grpSp>
        <p:nvGrpSpPr>
          <p:cNvPr id="35" name="群組 34"/>
          <p:cNvGrpSpPr/>
          <p:nvPr/>
        </p:nvGrpSpPr>
        <p:grpSpPr>
          <a:xfrm>
            <a:off x="669643" y="4587376"/>
            <a:ext cx="4196197" cy="666000"/>
            <a:chOff x="655840" y="1434607"/>
            <a:chExt cx="4196197" cy="666000"/>
          </a:xfrm>
        </p:grpSpPr>
        <p:sp>
          <p:nvSpPr>
            <p:cNvPr id="36" name="文字方塊 10"/>
            <p:cNvSpPr txBox="1">
              <a:spLocks noChangeArrowheads="1"/>
            </p:cNvSpPr>
            <p:nvPr/>
          </p:nvSpPr>
          <p:spPr bwMode="auto">
            <a:xfrm>
              <a:off x="1276853" y="1457801"/>
              <a:ext cx="3575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國中畢業生適性入學宣導網站</a:t>
              </a:r>
            </a:p>
          </p:txBody>
        </p:sp>
        <p:sp>
          <p:nvSpPr>
            <p:cNvPr id="37" name="文字方塊 10"/>
            <p:cNvSpPr txBox="1">
              <a:spLocks noChangeArrowheads="1"/>
            </p:cNvSpPr>
            <p:nvPr/>
          </p:nvSpPr>
          <p:spPr bwMode="auto">
            <a:xfrm>
              <a:off x="1298980" y="1769646"/>
              <a:ext cx="313670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http://adapt.k12ea.gov.tw/</a:t>
              </a: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40" y="1434607"/>
              <a:ext cx="666000" cy="666000"/>
            </a:xfrm>
            <a:prstGeom prst="rect">
              <a:avLst/>
            </a:prstGeom>
          </p:spPr>
        </p:pic>
      </p:grpSp>
      <p:grpSp>
        <p:nvGrpSpPr>
          <p:cNvPr id="39" name="群組 38"/>
          <p:cNvGrpSpPr/>
          <p:nvPr/>
        </p:nvGrpSpPr>
        <p:grpSpPr>
          <a:xfrm>
            <a:off x="5218178" y="2823300"/>
            <a:ext cx="4196197" cy="666000"/>
            <a:chOff x="655840" y="1434607"/>
            <a:chExt cx="4196197" cy="666000"/>
          </a:xfrm>
        </p:grpSpPr>
        <p:sp>
          <p:nvSpPr>
            <p:cNvPr id="40" name="文字方塊 10"/>
            <p:cNvSpPr txBox="1">
              <a:spLocks noChangeArrowheads="1"/>
            </p:cNvSpPr>
            <p:nvPr/>
          </p:nvSpPr>
          <p:spPr bwMode="auto">
            <a:xfrm>
              <a:off x="1276853" y="1457801"/>
              <a:ext cx="3575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十二年國民基本教育網</a:t>
              </a:r>
            </a:p>
          </p:txBody>
        </p:sp>
        <p:sp>
          <p:nvSpPr>
            <p:cNvPr id="41" name="文字方塊 10"/>
            <p:cNvSpPr txBox="1">
              <a:spLocks noChangeArrowheads="1"/>
            </p:cNvSpPr>
            <p:nvPr/>
          </p:nvSpPr>
          <p:spPr bwMode="auto">
            <a:xfrm>
              <a:off x="1298980" y="1769646"/>
              <a:ext cx="313670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http://12basic.edu.tw/</a:t>
              </a:r>
            </a:p>
          </p:txBody>
        </p:sp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40" y="1434607"/>
              <a:ext cx="666000" cy="666000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5218178" y="1178937"/>
            <a:ext cx="3779847" cy="666000"/>
            <a:chOff x="655840" y="1434607"/>
            <a:chExt cx="3779847" cy="666000"/>
          </a:xfrm>
        </p:grpSpPr>
        <p:sp>
          <p:nvSpPr>
            <p:cNvPr id="44" name="文字方塊 10"/>
            <p:cNvSpPr txBox="1">
              <a:spLocks noChangeArrowheads="1"/>
            </p:cNvSpPr>
            <p:nvPr/>
          </p:nvSpPr>
          <p:spPr bwMode="auto">
            <a:xfrm>
              <a:off x="1276853" y="1457801"/>
              <a:ext cx="306994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全國高中高職五專資訊網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文字方塊 10"/>
            <p:cNvSpPr txBox="1">
              <a:spLocks noChangeArrowheads="1"/>
            </p:cNvSpPr>
            <p:nvPr/>
          </p:nvSpPr>
          <p:spPr bwMode="auto">
            <a:xfrm>
              <a:off x="1298980" y="1769646"/>
              <a:ext cx="313670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http://highschool.yjvs.chc.edu.tw/search/</a:t>
              </a:r>
            </a:p>
          </p:txBody>
        </p:sp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40" y="1434607"/>
              <a:ext cx="666000" cy="666000"/>
            </a:xfrm>
            <a:prstGeom prst="rect">
              <a:avLst/>
            </a:prstGeom>
          </p:spPr>
        </p:pic>
      </p:grpSp>
      <p:grpSp>
        <p:nvGrpSpPr>
          <p:cNvPr id="47" name="群組 46"/>
          <p:cNvGrpSpPr/>
          <p:nvPr/>
        </p:nvGrpSpPr>
        <p:grpSpPr>
          <a:xfrm>
            <a:off x="5218178" y="2001118"/>
            <a:ext cx="3779847" cy="666000"/>
            <a:chOff x="655840" y="1434607"/>
            <a:chExt cx="3779847" cy="666000"/>
          </a:xfrm>
        </p:grpSpPr>
        <p:sp>
          <p:nvSpPr>
            <p:cNvPr id="48" name="文字方塊 10"/>
            <p:cNvSpPr txBox="1">
              <a:spLocks noChangeArrowheads="1"/>
            </p:cNvSpPr>
            <p:nvPr/>
          </p:nvSpPr>
          <p:spPr bwMode="auto">
            <a:xfrm>
              <a:off x="1276853" y="1457801"/>
              <a:ext cx="18973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技訊網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文字方塊 10"/>
            <p:cNvSpPr txBox="1">
              <a:spLocks noChangeArrowheads="1"/>
            </p:cNvSpPr>
            <p:nvPr/>
          </p:nvSpPr>
          <p:spPr bwMode="auto">
            <a:xfrm>
              <a:off x="1298980" y="1769646"/>
              <a:ext cx="313670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https://techexpo.moe.edu.tw/search/</a:t>
              </a: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40" y="1434607"/>
              <a:ext cx="666000" cy="666000"/>
            </a:xfrm>
            <a:prstGeom prst="rect">
              <a:avLst/>
            </a:prstGeom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91" b="89988" l="5825" r="97755">
                        <a14:foregroundMark x1="41201" y1="26335" x2="43386" y2="31250"/>
                        <a14:foregroundMark x1="51760" y1="30886" x2="50728" y2="34891"/>
                        <a14:foregroundMark x1="41323" y1="28823" x2="40716" y2="31129"/>
                        <a14:foregroundMark x1="41990" y1="27913" x2="43083" y2="29794"/>
                        <a14:foregroundMark x1="50607" y1="33131" x2="50303" y2="34709"/>
                        <a14:foregroundMark x1="51942" y1="33131" x2="51942" y2="34466"/>
                        <a14:foregroundMark x1="16990" y1="31371" x2="18386" y2="37257"/>
                        <a14:foregroundMark x1="13532" y1="40352" x2="11954" y2="39806"/>
                        <a14:foregroundMark x1="54733" y1="44721" x2="54854" y2="49454"/>
                        <a14:foregroundMark x1="74757" y1="44903" x2="76942" y2="47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104" y="1932023"/>
            <a:ext cx="6858000" cy="68580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69643" y="3732250"/>
            <a:ext cx="4226094" cy="666000"/>
            <a:chOff x="669643" y="4314826"/>
            <a:chExt cx="4226094" cy="666000"/>
          </a:xfrm>
        </p:grpSpPr>
        <p:sp>
          <p:nvSpPr>
            <p:cNvPr id="52" name="文字方塊 10"/>
            <p:cNvSpPr txBox="1">
              <a:spLocks noChangeArrowheads="1"/>
            </p:cNvSpPr>
            <p:nvPr/>
          </p:nvSpPr>
          <p:spPr bwMode="auto">
            <a:xfrm>
              <a:off x="1320553" y="4347259"/>
              <a:ext cx="3575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新北市技職宣導專區</a:t>
              </a:r>
            </a:p>
          </p:txBody>
        </p:sp>
        <p:sp>
          <p:nvSpPr>
            <p:cNvPr id="53" name="文字方塊 10"/>
            <p:cNvSpPr txBox="1">
              <a:spLocks noChangeArrowheads="1"/>
            </p:cNvSpPr>
            <p:nvPr/>
          </p:nvSpPr>
          <p:spPr bwMode="auto">
            <a:xfrm>
              <a:off x="1342680" y="4659104"/>
              <a:ext cx="313670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buNone/>
                <a:defRPr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https://ntpceduser.com.tw/</a:t>
              </a:r>
            </a:p>
          </p:txBody>
        </p:sp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43" y="4314826"/>
              <a:ext cx="666000" cy="66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58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國中就讀技職進路分析</a:t>
              </a:r>
              <a:endPara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/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83" b="83070" l="11934" r="264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3754" r="71658" b="9100"/>
          <a:stretch/>
        </p:blipFill>
        <p:spPr>
          <a:xfrm>
            <a:off x="-726168" y="2388982"/>
            <a:ext cx="2023835" cy="572431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53964" y="1378728"/>
            <a:ext cx="505889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1148419" y="951827"/>
            <a:ext cx="4692012" cy="426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特色招生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493740" y="1529564"/>
            <a:ext cx="10389010" cy="2390225"/>
            <a:chOff x="1612490" y="1529564"/>
            <a:chExt cx="10389010" cy="2390225"/>
          </a:xfrm>
        </p:grpSpPr>
        <p:sp>
          <p:nvSpPr>
            <p:cNvPr id="37" name="內容版面配置區 2"/>
            <p:cNvSpPr txBox="1">
              <a:spLocks/>
            </p:cNvSpPr>
            <p:nvPr/>
          </p:nvSpPr>
          <p:spPr>
            <a:xfrm>
              <a:off x="1987546" y="1952674"/>
              <a:ext cx="10013954" cy="196711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「免會考」、 「免在校成績」、 「同群測驗選填志願」 ，鼓勵學生依興趣與性向入學。</a:t>
              </a:r>
            </a:p>
            <a:p>
              <a:pPr marL="268288" lvl="1" indent="-268288">
                <a:spcBef>
                  <a:spcPts val="1000"/>
                </a:spcBef>
                <a:buFont typeface="+mj-lt"/>
                <a:buAutoNum type="arabicPeriod"/>
              </a:pP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術科為主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滿分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100,70%)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：術科考試同一天辦理，報考同群測驗科目相同。</a:t>
              </a:r>
              <a:endParaRPr lang="en-US" altLang="zh-TW" sz="18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68288" lvl="1" indent="-268288">
                <a:spcBef>
                  <a:spcPts val="1000"/>
                </a:spcBef>
                <a:buFont typeface="+mj-lt"/>
                <a:buAutoNum type="arabicPeriod"/>
              </a:pP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書審為輔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滿分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100,30%)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：相關群科技藝競賽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(60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、生涯發展規劃書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、參加九年級上學期技藝教育課程持有證明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(12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，以及技藝教育社團、職業試探育樂營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含未來新興科技產業職業試探課程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持有證明者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(8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</a:t>
              </a:r>
              <a:r>
                <a:rPr lang="en-US" altLang="zh-TW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18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68288" lvl="1" indent="-268288">
                <a:spcBef>
                  <a:spcPts val="1000"/>
                </a:spcBef>
                <a:buFont typeface="+mj-lt"/>
                <a:buAutoNum type="arabicPeriod"/>
              </a:pPr>
              <a:r>
                <a:rPr lang="zh-TW" altLang="en-US" sz="1800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如遇同分時，依簡章規定進行比序。</a:t>
              </a:r>
            </a:p>
          </p:txBody>
        </p:sp>
        <p:pic>
          <p:nvPicPr>
            <p:cNvPr id="240" name="圖片 2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490" y="1529564"/>
              <a:ext cx="355702" cy="355702"/>
            </a:xfrm>
            <a:prstGeom prst="rect">
              <a:avLst/>
            </a:prstGeom>
          </p:spPr>
        </p:pic>
        <p:sp>
          <p:nvSpPr>
            <p:cNvPr id="241" name="內容版面配置區 2"/>
            <p:cNvSpPr txBox="1">
              <a:spLocks/>
            </p:cNvSpPr>
            <p:nvPr/>
          </p:nvSpPr>
          <p:spPr>
            <a:xfrm>
              <a:off x="1968192" y="1529564"/>
              <a:ext cx="6003874" cy="40730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理念及制度說明：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84" name="圖片 28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30" b="92900" l="55178" r="707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38" t="9947" r="29965" b="9418"/>
          <a:stretch/>
        </p:blipFill>
        <p:spPr>
          <a:xfrm>
            <a:off x="10476437" y="3585353"/>
            <a:ext cx="1715563" cy="6108687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1493740" y="4110029"/>
            <a:ext cx="8819155" cy="2568333"/>
            <a:chOff x="1493740" y="4333549"/>
            <a:chExt cx="8819155" cy="2568333"/>
          </a:xfrm>
        </p:grpSpPr>
        <p:pic>
          <p:nvPicPr>
            <p:cNvPr id="242" name="圖片 2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740" y="4333549"/>
              <a:ext cx="355702" cy="355702"/>
            </a:xfrm>
            <a:prstGeom prst="rect">
              <a:avLst/>
            </a:prstGeom>
          </p:spPr>
        </p:pic>
        <p:sp>
          <p:nvSpPr>
            <p:cNvPr id="243" name="內容版面配置區 2"/>
            <p:cNvSpPr txBox="1">
              <a:spLocks/>
            </p:cNvSpPr>
            <p:nvPr/>
          </p:nvSpPr>
          <p:spPr>
            <a:xfrm>
              <a:off x="1849442" y="4333549"/>
              <a:ext cx="6997862" cy="40730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時程說明：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(111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年暫定，實際日期依簡章公告為主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245" name="向右箭號圖說文字 244"/>
            <p:cNvSpPr/>
            <p:nvPr/>
          </p:nvSpPr>
          <p:spPr>
            <a:xfrm rot="5400000">
              <a:off x="9261078" y="4619408"/>
              <a:ext cx="861254" cy="1125747"/>
            </a:xfrm>
            <a:prstGeom prst="rightArrowCallout">
              <a:avLst>
                <a:gd name="adj1" fmla="val 14943"/>
                <a:gd name="adj2" fmla="val 16453"/>
                <a:gd name="adj3" fmla="val 23092"/>
                <a:gd name="adj4" fmla="val 7737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向右箭號圖說文字 245"/>
            <p:cNvSpPr/>
            <p:nvPr/>
          </p:nvSpPr>
          <p:spPr>
            <a:xfrm rot="16200000">
              <a:off x="8101056" y="5506783"/>
              <a:ext cx="779483" cy="1439598"/>
            </a:xfrm>
            <a:prstGeom prst="rightArrowCallout">
              <a:avLst>
                <a:gd name="adj1" fmla="val 14943"/>
                <a:gd name="adj2" fmla="val 16453"/>
                <a:gd name="adj3" fmla="val 23092"/>
                <a:gd name="adj4" fmla="val 76908"/>
              </a:avLst>
            </a:prstGeom>
            <a:solidFill>
              <a:srgbClr val="E9C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向右箭號圖說文字 246"/>
            <p:cNvSpPr/>
            <p:nvPr/>
          </p:nvSpPr>
          <p:spPr>
            <a:xfrm rot="16200000">
              <a:off x="5713499" y="5405324"/>
              <a:ext cx="810649" cy="1658094"/>
            </a:xfrm>
            <a:prstGeom prst="rightArrowCallout">
              <a:avLst>
                <a:gd name="adj1" fmla="val 14943"/>
                <a:gd name="adj2" fmla="val 16453"/>
                <a:gd name="adj3" fmla="val 23092"/>
                <a:gd name="adj4" fmla="val 7690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向右箭號圖說文字 247"/>
            <p:cNvSpPr/>
            <p:nvPr/>
          </p:nvSpPr>
          <p:spPr>
            <a:xfrm rot="5400000">
              <a:off x="4483347" y="4322650"/>
              <a:ext cx="861254" cy="1719263"/>
            </a:xfrm>
            <a:prstGeom prst="rightArrowCallout">
              <a:avLst>
                <a:gd name="adj1" fmla="val 14943"/>
                <a:gd name="adj2" fmla="val 16453"/>
                <a:gd name="adj3" fmla="val 23092"/>
                <a:gd name="adj4" fmla="val 7690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向右箭號圖說文字 248"/>
            <p:cNvSpPr/>
            <p:nvPr/>
          </p:nvSpPr>
          <p:spPr>
            <a:xfrm rot="16200000">
              <a:off x="3315728" y="5437769"/>
              <a:ext cx="802856" cy="1600997"/>
            </a:xfrm>
            <a:prstGeom prst="rightArrowCallout">
              <a:avLst>
                <a:gd name="adj1" fmla="val 14943"/>
                <a:gd name="adj2" fmla="val 16453"/>
                <a:gd name="adj3" fmla="val 23092"/>
                <a:gd name="adj4" fmla="val 76908"/>
              </a:avLst>
            </a:prstGeom>
            <a:solidFill>
              <a:srgbClr val="E9C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向右箭號圖說文字 249"/>
            <p:cNvSpPr/>
            <p:nvPr/>
          </p:nvSpPr>
          <p:spPr>
            <a:xfrm rot="5400000">
              <a:off x="2128914" y="4595142"/>
              <a:ext cx="819278" cy="1244376"/>
            </a:xfrm>
            <a:prstGeom prst="rightArrowCallout">
              <a:avLst>
                <a:gd name="adj1" fmla="val 14943"/>
                <a:gd name="adj2" fmla="val 16453"/>
                <a:gd name="adj3" fmla="val 23092"/>
                <a:gd name="adj4" fmla="val 7690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矩形 250"/>
            <p:cNvSpPr/>
            <p:nvPr/>
          </p:nvSpPr>
          <p:spPr>
            <a:xfrm>
              <a:off x="2362057" y="5700500"/>
              <a:ext cx="7471699" cy="402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群組 251"/>
            <p:cNvGrpSpPr/>
            <p:nvPr/>
          </p:nvGrpSpPr>
          <p:grpSpPr>
            <a:xfrm>
              <a:off x="2432509" y="5646986"/>
              <a:ext cx="7358045" cy="147241"/>
              <a:chOff x="917752" y="5370243"/>
              <a:chExt cx="7358045" cy="180000"/>
            </a:xfrm>
          </p:grpSpPr>
          <p:sp>
            <p:nvSpPr>
              <p:cNvPr id="276" name="流程圖: 接點 275"/>
              <p:cNvSpPr/>
              <p:nvPr/>
            </p:nvSpPr>
            <p:spPr>
              <a:xfrm>
                <a:off x="917752" y="5370243"/>
                <a:ext cx="180000" cy="180000"/>
              </a:xfrm>
              <a:prstGeom prst="flowChartConnec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流程圖: 接點 276"/>
              <p:cNvSpPr/>
              <p:nvPr/>
            </p:nvSpPr>
            <p:spPr>
              <a:xfrm>
                <a:off x="2114093" y="5370243"/>
                <a:ext cx="180000" cy="180000"/>
              </a:xfrm>
              <a:prstGeom prst="flowChartConnec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流程圖: 接點 277"/>
              <p:cNvSpPr/>
              <p:nvPr/>
            </p:nvSpPr>
            <p:spPr>
              <a:xfrm>
                <a:off x="3310434" y="5370243"/>
                <a:ext cx="180000" cy="180000"/>
              </a:xfrm>
              <a:prstGeom prst="flowChartConnec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流程圖: 接點 278"/>
              <p:cNvSpPr/>
              <p:nvPr/>
            </p:nvSpPr>
            <p:spPr>
              <a:xfrm>
                <a:off x="4506775" y="5370243"/>
                <a:ext cx="180000" cy="180000"/>
              </a:xfrm>
              <a:prstGeom prst="flowChartConnec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流程圖: 接點 279"/>
              <p:cNvSpPr/>
              <p:nvPr/>
            </p:nvSpPr>
            <p:spPr>
              <a:xfrm>
                <a:off x="5703116" y="5370243"/>
                <a:ext cx="180000" cy="180000"/>
              </a:xfrm>
              <a:prstGeom prst="flowChartConnec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流程圖: 接點 280"/>
              <p:cNvSpPr/>
              <p:nvPr/>
            </p:nvSpPr>
            <p:spPr>
              <a:xfrm>
                <a:off x="6899457" y="5370243"/>
                <a:ext cx="180000" cy="180000"/>
              </a:xfrm>
              <a:prstGeom prst="flowChartConnec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流程圖: 接點 281"/>
              <p:cNvSpPr/>
              <p:nvPr/>
            </p:nvSpPr>
            <p:spPr>
              <a:xfrm>
                <a:off x="8095797" y="5370243"/>
                <a:ext cx="180000" cy="180000"/>
              </a:xfrm>
              <a:prstGeom prst="flowChartConnec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群組 252"/>
            <p:cNvGrpSpPr/>
            <p:nvPr/>
          </p:nvGrpSpPr>
          <p:grpSpPr>
            <a:xfrm>
              <a:off x="1970067" y="4835378"/>
              <a:ext cx="1240957" cy="549749"/>
              <a:chOff x="342013" y="4288458"/>
              <a:chExt cx="1240957" cy="672061"/>
            </a:xfrm>
          </p:grpSpPr>
          <p:sp>
            <p:nvSpPr>
              <p:cNvPr id="274" name="文字方塊 273"/>
              <p:cNvSpPr txBox="1"/>
              <p:nvPr/>
            </p:nvSpPr>
            <p:spPr>
              <a:xfrm>
                <a:off x="633177" y="4288458"/>
                <a:ext cx="6586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1/15</a:t>
                </a:r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5" name="文字方塊 274"/>
              <p:cNvSpPr txBox="1"/>
              <p:nvPr/>
            </p:nvSpPr>
            <p:spPr>
              <a:xfrm>
                <a:off x="342013" y="4560409"/>
                <a:ext cx="12409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簡章公告</a:t>
                </a:r>
                <a:endParaRPr 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4" name="群組 253"/>
            <p:cNvGrpSpPr/>
            <p:nvPr/>
          </p:nvGrpSpPr>
          <p:grpSpPr>
            <a:xfrm>
              <a:off x="3954544" y="4825726"/>
              <a:ext cx="1911579" cy="620605"/>
              <a:chOff x="-3937" y="4289511"/>
              <a:chExt cx="1911579" cy="758681"/>
            </a:xfrm>
          </p:grpSpPr>
          <p:sp>
            <p:nvSpPr>
              <p:cNvPr id="272" name="文字方塊 271"/>
              <p:cNvSpPr txBox="1"/>
              <p:nvPr/>
            </p:nvSpPr>
            <p:spPr>
              <a:xfrm>
                <a:off x="472700" y="4289511"/>
                <a:ext cx="1245353" cy="37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3/14-3/15</a:t>
                </a:r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3" name="文字方塊 272"/>
              <p:cNvSpPr txBox="1"/>
              <p:nvPr/>
            </p:nvSpPr>
            <p:spPr>
              <a:xfrm>
                <a:off x="-3937" y="4559063"/>
                <a:ext cx="1911579" cy="489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報名</a:t>
                </a:r>
                <a:endParaRPr 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5" name="群組 254"/>
            <p:cNvGrpSpPr/>
            <p:nvPr/>
          </p:nvGrpSpPr>
          <p:grpSpPr>
            <a:xfrm>
              <a:off x="6422264" y="4751656"/>
              <a:ext cx="1718903" cy="875313"/>
              <a:chOff x="5469290" y="4076704"/>
              <a:chExt cx="1718903" cy="1070059"/>
            </a:xfrm>
          </p:grpSpPr>
          <p:sp>
            <p:nvSpPr>
              <p:cNvPr id="268" name="向右箭號圖說文字 267"/>
              <p:cNvSpPr/>
              <p:nvPr/>
            </p:nvSpPr>
            <p:spPr>
              <a:xfrm rot="5400000">
                <a:off x="5793712" y="3752282"/>
                <a:ext cx="1070059" cy="1718903"/>
              </a:xfrm>
              <a:prstGeom prst="rightArrowCallout">
                <a:avLst>
                  <a:gd name="adj1" fmla="val 14943"/>
                  <a:gd name="adj2" fmla="val 16453"/>
                  <a:gd name="adj3" fmla="val 23092"/>
                  <a:gd name="adj4" fmla="val 769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9" name="群組 268"/>
              <p:cNvGrpSpPr/>
              <p:nvPr/>
            </p:nvGrpSpPr>
            <p:grpSpPr>
              <a:xfrm>
                <a:off x="5469291" y="4169197"/>
                <a:ext cx="1718902" cy="669662"/>
                <a:chOff x="122646" y="4384761"/>
                <a:chExt cx="1718902" cy="669662"/>
              </a:xfrm>
            </p:grpSpPr>
            <p:sp>
              <p:nvSpPr>
                <p:cNvPr id="270" name="文字方塊 269"/>
                <p:cNvSpPr txBox="1"/>
                <p:nvPr/>
              </p:nvSpPr>
              <p:spPr>
                <a:xfrm>
                  <a:off x="648251" y="4384761"/>
                  <a:ext cx="645353" cy="376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4/23</a:t>
                  </a:r>
                  <a:endParaRPr 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71" name="文字方塊 270"/>
                <p:cNvSpPr txBox="1"/>
                <p:nvPr/>
              </p:nvSpPr>
              <p:spPr>
                <a:xfrm>
                  <a:off x="122646" y="4654313"/>
                  <a:ext cx="17189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進行術科考試</a:t>
                  </a:r>
                  <a:endParaRPr 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256" name="群組 255"/>
            <p:cNvGrpSpPr/>
            <p:nvPr/>
          </p:nvGrpSpPr>
          <p:grpSpPr>
            <a:xfrm rot="10800000">
              <a:off x="2886310" y="6070869"/>
              <a:ext cx="1631343" cy="546197"/>
              <a:chOff x="168119" y="4341315"/>
              <a:chExt cx="1631343" cy="667718"/>
            </a:xfrm>
          </p:grpSpPr>
          <p:sp>
            <p:nvSpPr>
              <p:cNvPr id="266" name="文字方塊 265"/>
              <p:cNvSpPr txBox="1"/>
              <p:nvPr/>
            </p:nvSpPr>
            <p:spPr>
              <a:xfrm flipV="1">
                <a:off x="355785" y="4632780"/>
                <a:ext cx="1116407" cy="37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2/14-3/10</a:t>
                </a:r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7" name="文字方塊 266"/>
              <p:cNvSpPr txBox="1"/>
              <p:nvPr/>
            </p:nvSpPr>
            <p:spPr>
              <a:xfrm flipV="1">
                <a:off x="168119" y="4341315"/>
                <a:ext cx="1631343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線上登錄資料</a:t>
                </a:r>
                <a:endParaRPr lang="en-US" sz="19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8" name="群組 257"/>
            <p:cNvGrpSpPr/>
            <p:nvPr/>
          </p:nvGrpSpPr>
          <p:grpSpPr>
            <a:xfrm rot="10800000">
              <a:off x="7849595" y="6033501"/>
              <a:ext cx="1509845" cy="610879"/>
              <a:chOff x="-46418" y="4200112"/>
              <a:chExt cx="1509845" cy="746792"/>
            </a:xfrm>
          </p:grpSpPr>
          <p:sp>
            <p:nvSpPr>
              <p:cNvPr id="262" name="文字方塊 261"/>
              <p:cNvSpPr txBox="1"/>
              <p:nvPr/>
            </p:nvSpPr>
            <p:spPr>
              <a:xfrm flipH="1" flipV="1">
                <a:off x="435238" y="4570650"/>
                <a:ext cx="645353" cy="376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5/9</a:t>
                </a:r>
                <a:endParaRPr 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3" name="文字方塊 262"/>
              <p:cNvSpPr txBox="1"/>
              <p:nvPr/>
            </p:nvSpPr>
            <p:spPr>
              <a:xfrm flipH="1" flipV="1">
                <a:off x="-46418" y="4200112"/>
                <a:ext cx="1509845" cy="45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寄發成績單</a:t>
                </a:r>
                <a:endParaRPr 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9" name="群組 258"/>
            <p:cNvGrpSpPr/>
            <p:nvPr/>
          </p:nvGrpSpPr>
          <p:grpSpPr>
            <a:xfrm rot="10800000">
              <a:off x="9208691" y="4779682"/>
              <a:ext cx="1104204" cy="633395"/>
              <a:chOff x="571948" y="4210689"/>
              <a:chExt cx="1104204" cy="774317"/>
            </a:xfrm>
          </p:grpSpPr>
          <p:sp>
            <p:nvSpPr>
              <p:cNvPr id="260" name="文字方塊 259"/>
              <p:cNvSpPr txBox="1"/>
              <p:nvPr/>
            </p:nvSpPr>
            <p:spPr>
              <a:xfrm flipH="1" flipV="1">
                <a:off x="779022" y="4608751"/>
                <a:ext cx="645353" cy="376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6/8</a:t>
                </a:r>
              </a:p>
            </p:txBody>
          </p:sp>
          <p:sp>
            <p:nvSpPr>
              <p:cNvPr id="261" name="文字方塊 260"/>
              <p:cNvSpPr txBox="1"/>
              <p:nvPr/>
            </p:nvSpPr>
            <p:spPr>
              <a:xfrm flipH="1" flipV="1">
                <a:off x="571948" y="4210689"/>
                <a:ext cx="110420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0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放榜</a:t>
                </a:r>
                <a:endParaRPr lang="en-US" sz="3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83" name="文字方塊 282"/>
            <p:cNvSpPr txBox="1"/>
            <p:nvPr/>
          </p:nvSpPr>
          <p:spPr>
            <a:xfrm>
              <a:off x="2773499" y="6624883"/>
              <a:ext cx="1849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（未登錄者無法報名）</a:t>
              </a:r>
              <a:endParaRPr 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 rot="10800000" flipH="1" flipV="1">
              <a:off x="5741252" y="6055783"/>
              <a:ext cx="645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3/29</a:t>
              </a:r>
              <a:endParaRPr 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 rot="10800000" flipH="1" flipV="1">
              <a:off x="5521453" y="6284788"/>
              <a:ext cx="1331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寄發成績單</a:t>
              </a:r>
              <a:endPara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5238332" y="6600606"/>
              <a:ext cx="1849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（書面審查成績）</a:t>
              </a:r>
              <a:endParaRPr 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7590552" y="6586577"/>
              <a:ext cx="1849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（術科成績）</a:t>
              </a:r>
              <a:endParaRPr 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034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796764" y="2130828"/>
            <a:ext cx="505889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國中就讀技職進路分析</a:t>
              </a:r>
            </a:p>
          </p:txBody>
        </p:sp>
      </p:grpSp>
      <p:sp>
        <p:nvSpPr>
          <p:cNvPr id="35" name="內容版面配置區 2"/>
          <p:cNvSpPr txBox="1">
            <a:spLocks/>
          </p:cNvSpPr>
          <p:nvPr/>
        </p:nvSpPr>
        <p:spPr>
          <a:xfrm>
            <a:off x="709044" y="1703927"/>
            <a:ext cx="4367649" cy="426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技優甄審入學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9044" y="2272213"/>
            <a:ext cx="7926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凡參與國中技藝競賽或具有相關技術證照者，得申請技優甄審免試入學，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公立學校每班內含二名，私立學校每班外加二名。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58" b="85922" l="8738" r="92840">
                        <a14:backgroundMark x1="48665" y1="27791" x2="46723" y2="47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9" t="17354" r="9153" b="18731"/>
          <a:stretch/>
        </p:blipFill>
        <p:spPr>
          <a:xfrm>
            <a:off x="6596024" y="2650607"/>
            <a:ext cx="5646057" cy="4383316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701268" y="3318695"/>
            <a:ext cx="5982902" cy="1463650"/>
            <a:chOff x="609600" y="5088825"/>
            <a:chExt cx="5982902" cy="1463650"/>
          </a:xfrm>
        </p:grpSpPr>
        <p:sp>
          <p:nvSpPr>
            <p:cNvPr id="13" name="內容版面配置區 2"/>
            <p:cNvSpPr txBox="1">
              <a:spLocks/>
            </p:cNvSpPr>
            <p:nvPr/>
          </p:nvSpPr>
          <p:spPr>
            <a:xfrm>
              <a:off x="609600" y="5088825"/>
              <a:ext cx="4367649" cy="42690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產業特殊需求</a:t>
              </a:r>
              <a:endParaRPr lang="en-US" altLang="zh-TW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54204" y="5629145"/>
              <a:ext cx="593829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配合十二年國民基本教育實施計畫，落實高級中等學校多元入學招生辦法第九條規定，並鼓勵設有產業特殊需求類科之高級中等學校培育產業需求人才。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97321" y="5517007"/>
              <a:ext cx="505889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563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國中就讀技職進路分析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709043" y="1327885"/>
            <a:ext cx="8974054" cy="1214617"/>
            <a:chOff x="709044" y="1371427"/>
            <a:chExt cx="8974054" cy="1214617"/>
          </a:xfrm>
        </p:grpSpPr>
        <p:sp>
          <p:nvSpPr>
            <p:cNvPr id="28" name="矩形 27"/>
            <p:cNvSpPr/>
            <p:nvPr/>
          </p:nvSpPr>
          <p:spPr>
            <a:xfrm>
              <a:off x="796764" y="1798328"/>
              <a:ext cx="505889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內容版面配置區 2"/>
            <p:cNvSpPr txBox="1">
              <a:spLocks/>
            </p:cNvSpPr>
            <p:nvPr/>
          </p:nvSpPr>
          <p:spPr>
            <a:xfrm>
              <a:off x="709044" y="1371427"/>
              <a:ext cx="4367649" cy="42690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實用技能學程</a:t>
              </a:r>
              <a:endParaRPr lang="en-US" altLang="zh-TW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09044" y="1939713"/>
              <a:ext cx="89740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以選習</a:t>
              </a: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國中技藝教育</a:t>
              </a:r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及對技職教育有興趣的國中畢業生為優先，以實用之就業技能為主，輔以必需之理論，艱深理論課程較少。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58" b="85922" l="8738" r="92840">
                        <a14:backgroundMark x1="48665" y1="27791" x2="46723" y2="47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9" t="17354" r="9153" b="18731"/>
          <a:stretch/>
        </p:blipFill>
        <p:spPr>
          <a:xfrm>
            <a:off x="6596024" y="2650607"/>
            <a:ext cx="5646057" cy="4383316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709043" y="2833543"/>
            <a:ext cx="8049946" cy="1442717"/>
            <a:chOff x="709043" y="2879372"/>
            <a:chExt cx="8049946" cy="1442717"/>
          </a:xfrm>
        </p:grpSpPr>
        <p:sp>
          <p:nvSpPr>
            <p:cNvPr id="37" name="內容版面配置區 2"/>
            <p:cNvSpPr txBox="1">
              <a:spLocks/>
            </p:cNvSpPr>
            <p:nvPr/>
          </p:nvSpPr>
          <p:spPr>
            <a:xfrm>
              <a:off x="709043" y="2879372"/>
              <a:ext cx="4367649" cy="42690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建教合作專班</a:t>
              </a:r>
              <a:endParaRPr lang="en-US" altLang="zh-TW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09043" y="3398759"/>
              <a:ext cx="804994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建教合作教育是透過學校與合作機構</a:t>
              </a:r>
              <a:r>
                <a:rPr lang="en-US" altLang="zh-TW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事業單位</a:t>
              </a:r>
              <a:r>
                <a:rPr lang="en-US" altLang="zh-TW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之間的合作，讓學生可以在</a:t>
              </a: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學校中修習一般科目及實習專業課程，又可以到相關行業職場接受工作崗位訓練</a:t>
              </a:r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，以利於就業準備。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96764" y="3307554"/>
              <a:ext cx="505889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709043" y="4567302"/>
            <a:ext cx="5778843" cy="1719716"/>
            <a:chOff x="709043" y="4610844"/>
            <a:chExt cx="5778843" cy="1719716"/>
          </a:xfrm>
        </p:grpSpPr>
        <p:sp>
          <p:nvSpPr>
            <p:cNvPr id="18" name="內容版面配置區 2"/>
            <p:cNvSpPr txBox="1">
              <a:spLocks/>
            </p:cNvSpPr>
            <p:nvPr/>
          </p:nvSpPr>
          <p:spPr>
            <a:xfrm>
              <a:off x="709044" y="4610844"/>
              <a:ext cx="3184322" cy="42690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雙軌旗艦計畫</a:t>
              </a:r>
              <a:endParaRPr lang="en-US" altLang="zh-TW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09043" y="5130231"/>
              <a:ext cx="57788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不以學科成績為主要考量，採</a:t>
              </a: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面試、職場體驗方式</a:t>
              </a:r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挑選符合興趣的學生，提供三年學費補助，並透過每</a:t>
              </a:r>
              <a:r>
                <a:rPr lang="en-US" altLang="zh-TW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至</a:t>
              </a:r>
              <a:r>
                <a:rPr lang="en-US" altLang="zh-TW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r>
                <a:rPr lang="zh-TW" altLang="en-US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個月至職場進行輪調訓練，並結合科技大學，</a:t>
              </a: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完成技高</a:t>
              </a:r>
              <a:r>
                <a:rPr lang="en-US" altLang="zh-TW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年及大專</a:t>
              </a:r>
              <a:r>
                <a:rPr lang="en-US" altLang="zh-TW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lang="zh-TW" altLang="en-US" b="1" dirty="0">
                  <a:solidFill>
                    <a:schemeClr val="tx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年持續產學雙軌訓練。</a:t>
              </a:r>
              <a:endParaRPr lang="en-US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96765" y="5039026"/>
              <a:ext cx="3688286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123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85750" y="277201"/>
            <a:ext cx="6419850" cy="451048"/>
            <a:chOff x="190500" y="391501"/>
            <a:chExt cx="6419850" cy="451048"/>
          </a:xfrm>
        </p:grpSpPr>
        <p:sp>
          <p:nvSpPr>
            <p:cNvPr id="2" name="矩形 1"/>
            <p:cNvSpPr/>
            <p:nvPr/>
          </p:nvSpPr>
          <p:spPr>
            <a:xfrm>
              <a:off x="190500" y="410549"/>
              <a:ext cx="1800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內容版面配置區 4"/>
            <p:cNvSpPr txBox="1">
              <a:spLocks/>
            </p:cNvSpPr>
            <p:nvPr/>
          </p:nvSpPr>
          <p:spPr>
            <a:xfrm>
              <a:off x="370500" y="391501"/>
              <a:ext cx="6239850" cy="451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技職與高中進路分析</a:t>
              </a: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1481050" y="1459075"/>
            <a:ext cx="1256379" cy="400110"/>
            <a:chOff x="2555945" y="1033638"/>
            <a:chExt cx="1256379" cy="400110"/>
          </a:xfrm>
        </p:grpSpPr>
        <p:sp>
          <p:nvSpPr>
            <p:cNvPr id="53" name="矩形 52"/>
            <p:cNvSpPr/>
            <p:nvPr/>
          </p:nvSpPr>
          <p:spPr>
            <a:xfrm>
              <a:off x="2644135" y="1296972"/>
              <a:ext cx="1080000" cy="1071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2555945" y="1033638"/>
              <a:ext cx="1256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修業年限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1487412" y="2535822"/>
            <a:ext cx="1243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技高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1597540" y="4493598"/>
            <a:ext cx="95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7" name="群組 86"/>
          <p:cNvGrpSpPr/>
          <p:nvPr/>
        </p:nvGrpSpPr>
        <p:grpSpPr>
          <a:xfrm>
            <a:off x="6320742" y="1459075"/>
            <a:ext cx="1239542" cy="400110"/>
            <a:chOff x="6138407" y="1016025"/>
            <a:chExt cx="1239542" cy="400110"/>
          </a:xfrm>
        </p:grpSpPr>
        <p:sp>
          <p:nvSpPr>
            <p:cNvPr id="52" name="矩形 51"/>
            <p:cNvSpPr/>
            <p:nvPr/>
          </p:nvSpPr>
          <p:spPr>
            <a:xfrm>
              <a:off x="6244585" y="1267487"/>
              <a:ext cx="1080000" cy="1071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6138407" y="1016025"/>
              <a:ext cx="1239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課程特色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5545243" y="2094972"/>
            <a:ext cx="3289373" cy="1617659"/>
            <a:chOff x="5458158" y="1854216"/>
            <a:chExt cx="3289373" cy="1617659"/>
          </a:xfrm>
        </p:grpSpPr>
        <p:sp>
          <p:nvSpPr>
            <p:cNvPr id="63" name="圓角矩形 62"/>
            <p:cNvSpPr/>
            <p:nvPr/>
          </p:nvSpPr>
          <p:spPr>
            <a:xfrm>
              <a:off x="5458158" y="1854216"/>
              <a:ext cx="3289373" cy="1617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5556427" y="2251461"/>
              <a:ext cx="309283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7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以專門技術為導向，著重實務技術方面的專業實作實習課程（如實務專題、實習課程等）</a:t>
              </a:r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9984917" y="1459075"/>
            <a:ext cx="727123" cy="400110"/>
            <a:chOff x="9813467" y="1033638"/>
            <a:chExt cx="727123" cy="400110"/>
          </a:xfrm>
        </p:grpSpPr>
        <p:sp>
          <p:nvSpPr>
            <p:cNvPr id="51" name="矩形 50"/>
            <p:cNvSpPr/>
            <p:nvPr/>
          </p:nvSpPr>
          <p:spPr>
            <a:xfrm>
              <a:off x="9877791" y="1296244"/>
              <a:ext cx="612000" cy="1071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9813467" y="1033638"/>
              <a:ext cx="727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證照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5545243" y="4188934"/>
            <a:ext cx="3289374" cy="1457486"/>
            <a:chOff x="5458158" y="3795778"/>
            <a:chExt cx="3289374" cy="1457486"/>
          </a:xfrm>
        </p:grpSpPr>
        <p:sp>
          <p:nvSpPr>
            <p:cNvPr id="67" name="圓角矩形 66"/>
            <p:cNvSpPr/>
            <p:nvPr/>
          </p:nvSpPr>
          <p:spPr>
            <a:xfrm>
              <a:off x="5458158" y="3795778"/>
              <a:ext cx="3289374" cy="145748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552600" y="3926283"/>
              <a:ext cx="309666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17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以學術研究為導向，著重基礎知識學科課程如國文、英語、數學、歷史、地理、物理、化學、生物等</a:t>
              </a:r>
            </a:p>
          </p:txBody>
        </p:sp>
      </p:grpSp>
      <p:cxnSp>
        <p:nvCxnSpPr>
          <p:cNvPr id="69" name="直線接點 68"/>
          <p:cNvCxnSpPr/>
          <p:nvPr/>
        </p:nvCxnSpPr>
        <p:spPr>
          <a:xfrm>
            <a:off x="5375162" y="1580594"/>
            <a:ext cx="0" cy="429963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8982456" y="1593708"/>
            <a:ext cx="0" cy="429963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群組 90"/>
          <p:cNvGrpSpPr/>
          <p:nvPr/>
        </p:nvGrpSpPr>
        <p:grpSpPr>
          <a:xfrm>
            <a:off x="9141181" y="4257918"/>
            <a:ext cx="2765069" cy="1069187"/>
            <a:chOff x="8969731" y="3697848"/>
            <a:chExt cx="2765069" cy="1069187"/>
          </a:xfrm>
        </p:grpSpPr>
        <p:sp>
          <p:nvSpPr>
            <p:cNvPr id="54" name="圓角矩形 53"/>
            <p:cNvSpPr/>
            <p:nvPr/>
          </p:nvSpPr>
          <p:spPr>
            <a:xfrm>
              <a:off x="8969731" y="3697848"/>
              <a:ext cx="2765069" cy="1069187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9877791" y="4126359"/>
              <a:ext cx="964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無強調</a:t>
              </a:r>
              <a:endPara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0" name="群組 89"/>
          <p:cNvGrpSpPr/>
          <p:nvPr/>
        </p:nvGrpSpPr>
        <p:grpSpPr>
          <a:xfrm>
            <a:off x="9165836" y="2256424"/>
            <a:ext cx="2548512" cy="1309922"/>
            <a:chOff x="8994386" y="1696354"/>
            <a:chExt cx="2548512" cy="1309922"/>
          </a:xfrm>
        </p:grpSpPr>
        <p:sp>
          <p:nvSpPr>
            <p:cNvPr id="55" name="圓角矩形 54"/>
            <p:cNvSpPr/>
            <p:nvPr/>
          </p:nvSpPr>
          <p:spPr>
            <a:xfrm>
              <a:off x="8994386" y="1696354"/>
              <a:ext cx="2548512" cy="1309922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8995820" y="1889650"/>
              <a:ext cx="25456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依興趣及專長參加各類技能檢定，取得技術或職業證照</a:t>
              </a:r>
            </a:p>
          </p:txBody>
        </p:sp>
      </p:grpSp>
      <p:cxnSp>
        <p:nvCxnSpPr>
          <p:cNvPr id="80" name="直線接點 79"/>
          <p:cNvCxnSpPr/>
          <p:nvPr/>
        </p:nvCxnSpPr>
        <p:spPr>
          <a:xfrm>
            <a:off x="2951811" y="1580593"/>
            <a:ext cx="0" cy="429963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3533391" y="1459075"/>
            <a:ext cx="1256379" cy="400110"/>
            <a:chOff x="2555945" y="1033638"/>
            <a:chExt cx="1256379" cy="400110"/>
          </a:xfrm>
        </p:grpSpPr>
        <p:sp>
          <p:nvSpPr>
            <p:cNvPr id="83" name="矩形 82"/>
            <p:cNvSpPr/>
            <p:nvPr/>
          </p:nvSpPr>
          <p:spPr>
            <a:xfrm>
              <a:off x="2644135" y="1296972"/>
              <a:ext cx="1080000" cy="1071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2555945" y="1033638"/>
              <a:ext cx="1256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教育目標</a:t>
              </a:r>
              <a:endPara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3095801" y="2371429"/>
            <a:ext cx="2173987" cy="1026168"/>
            <a:chOff x="3381092" y="1811359"/>
            <a:chExt cx="1991566" cy="1026168"/>
          </a:xfrm>
        </p:grpSpPr>
        <p:sp>
          <p:nvSpPr>
            <p:cNvPr id="57" name="圓角矩形 56"/>
            <p:cNvSpPr/>
            <p:nvPr/>
          </p:nvSpPr>
          <p:spPr>
            <a:xfrm>
              <a:off x="3381092" y="1811359"/>
              <a:ext cx="1991566" cy="102616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3417570" y="1885862"/>
              <a:ext cx="1917665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7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教導專業知能、涵養職業道德、培育實用技術人才</a:t>
              </a:r>
              <a:endParaRPr 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3099480" y="4199821"/>
            <a:ext cx="2138622" cy="1138170"/>
            <a:chOff x="3403486" y="3639751"/>
            <a:chExt cx="1936778" cy="1138170"/>
          </a:xfrm>
        </p:grpSpPr>
        <p:sp>
          <p:nvSpPr>
            <p:cNvPr id="56" name="圓角矩形 55"/>
            <p:cNvSpPr/>
            <p:nvPr/>
          </p:nvSpPr>
          <p:spPr>
            <a:xfrm>
              <a:off x="3417953" y="3639751"/>
              <a:ext cx="1894248" cy="113817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3403486" y="3895526"/>
              <a:ext cx="1936778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7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奠定研究學術或學習專門知能預備為宗旨</a:t>
              </a:r>
            </a:p>
          </p:txBody>
        </p:sp>
      </p:grpSp>
      <p:grpSp>
        <p:nvGrpSpPr>
          <p:cNvPr id="100" name="群組 99"/>
          <p:cNvGrpSpPr/>
          <p:nvPr/>
        </p:nvGrpSpPr>
        <p:grpSpPr>
          <a:xfrm>
            <a:off x="189822" y="2276473"/>
            <a:ext cx="1370392" cy="1278442"/>
            <a:chOff x="224317" y="1674814"/>
            <a:chExt cx="1370392" cy="1278442"/>
          </a:xfrm>
        </p:grpSpPr>
        <p:sp>
          <p:nvSpPr>
            <p:cNvPr id="101" name="向右箭號 100"/>
            <p:cNvSpPr/>
            <p:nvPr/>
          </p:nvSpPr>
          <p:spPr>
            <a:xfrm>
              <a:off x="224317" y="1674814"/>
              <a:ext cx="1370392" cy="127844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291280" y="2021647"/>
              <a:ext cx="998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</a:t>
              </a:r>
              <a:endParaRPr 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3" name="群組 102"/>
          <p:cNvGrpSpPr/>
          <p:nvPr/>
        </p:nvGrpSpPr>
        <p:grpSpPr>
          <a:xfrm>
            <a:off x="189822" y="4124153"/>
            <a:ext cx="1370392" cy="1278442"/>
            <a:chOff x="224317" y="1674814"/>
            <a:chExt cx="1370392" cy="1278442"/>
          </a:xfrm>
        </p:grpSpPr>
        <p:sp>
          <p:nvSpPr>
            <p:cNvPr id="104" name="向右箭號 103"/>
            <p:cNvSpPr/>
            <p:nvPr/>
          </p:nvSpPr>
          <p:spPr>
            <a:xfrm>
              <a:off x="224317" y="1674814"/>
              <a:ext cx="1370392" cy="127844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276207" y="2021647"/>
              <a:ext cx="998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高中</a:t>
              </a:r>
              <a:endParaRPr 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10276114" y="6488668"/>
            <a:ext cx="1654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接續下頁＞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＞</a:t>
            </a:r>
            <a:endParaRPr 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613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5705</TotalTime>
  <Words>10861</Words>
  <Application>Microsoft Office PowerPoint</Application>
  <PresentationFormat>寬螢幕</PresentationFormat>
  <Paragraphs>1550</Paragraphs>
  <Slides>55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70" baseType="lpstr">
      <vt:lpstr>Adobe Gothic Std B</vt:lpstr>
      <vt:lpstr>AR JULIAN</vt:lpstr>
      <vt:lpstr>Lato Light</vt:lpstr>
      <vt:lpstr>Lato Regular</vt:lpstr>
      <vt:lpstr>微软雅黑</vt:lpstr>
      <vt:lpstr>Montserrat</vt:lpstr>
      <vt:lpstr>宋体</vt:lpstr>
      <vt:lpstr>微軟正黑體</vt:lpstr>
      <vt:lpstr>新細明體</vt:lpstr>
      <vt:lpstr>Arial</vt:lpstr>
      <vt:lpstr>Calibri</vt:lpstr>
      <vt:lpstr>Calibri Light</vt:lpstr>
      <vt:lpstr>Impact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416</cp:revision>
  <cp:lastPrinted>2020-06-20T08:27:14Z</cp:lastPrinted>
  <dcterms:created xsi:type="dcterms:W3CDTF">2020-04-27T08:18:33Z</dcterms:created>
  <dcterms:modified xsi:type="dcterms:W3CDTF">2022-01-21T04:20:02Z</dcterms:modified>
</cp:coreProperties>
</file>